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98" r:id="rId2"/>
    <p:sldId id="301" r:id="rId3"/>
    <p:sldId id="279" r:id="rId4"/>
    <p:sldId id="342" r:id="rId5"/>
    <p:sldId id="343" r:id="rId6"/>
    <p:sldId id="312" r:id="rId7"/>
    <p:sldId id="344" r:id="rId8"/>
    <p:sldId id="333" r:id="rId9"/>
    <p:sldId id="334" r:id="rId10"/>
    <p:sldId id="336" r:id="rId11"/>
    <p:sldId id="341" r:id="rId12"/>
    <p:sldId id="332" r:id="rId13"/>
    <p:sldId id="319" r:id="rId14"/>
    <p:sldId id="345" r:id="rId15"/>
    <p:sldId id="346" r:id="rId16"/>
    <p:sldId id="347" r:id="rId17"/>
    <p:sldId id="348" r:id="rId18"/>
    <p:sldId id="350" r:id="rId19"/>
    <p:sldId id="351" r:id="rId20"/>
    <p:sldId id="352" r:id="rId21"/>
    <p:sldId id="353" r:id="rId22"/>
    <p:sldId id="291" r:id="rId23"/>
  </p:sldIdLst>
  <p:sldSz cx="9144000" cy="5143500" type="screen16x9"/>
  <p:notesSz cx="6946900" cy="9220200"/>
  <p:defaultTextStyle>
    <a:defPPr>
      <a:defRPr lang="en-US"/>
    </a:defPPr>
    <a:lvl1pPr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1pPr>
    <a:lvl2pPr marL="4572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2pPr>
    <a:lvl3pPr marL="9144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3pPr>
    <a:lvl4pPr marL="13716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4pPr>
    <a:lvl5pPr marL="18288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5pPr>
    <a:lvl6pPr marL="22860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6pPr>
    <a:lvl7pPr marL="27432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7pPr>
    <a:lvl8pPr marL="32004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8pPr>
    <a:lvl9pPr marL="36576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8" autoAdjust="0"/>
    <p:restoredTop sz="88830" autoAdjust="0"/>
  </p:normalViewPr>
  <p:slideViewPr>
    <p:cSldViewPr>
      <p:cViewPr varScale="1">
        <p:scale>
          <a:sx n="162" d="100"/>
          <a:sy n="162" d="100"/>
        </p:scale>
        <p:origin x="-104" y="-21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9900" cy="46037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3935413" y="1"/>
            <a:ext cx="3009900" cy="460375"/>
          </a:xfrm>
          <a:prstGeom prst="rect">
            <a:avLst/>
          </a:prstGeom>
        </p:spPr>
        <p:txBody>
          <a:bodyPr vert="horz" lIns="91430" tIns="45715" rIns="91430" bIns="45715" rtlCol="0"/>
          <a:lstStyle>
            <a:lvl1pPr algn="r">
              <a:defRPr sz="1200"/>
            </a:lvl1pPr>
          </a:lstStyle>
          <a:p>
            <a:fld id="{A342A9B2-3D43-4018-A7C3-735518DA7F6D}" type="datetimeFigureOut">
              <a:rPr lang="en-US" smtClean="0"/>
              <a:t>12/29/14</a:t>
            </a:fld>
            <a:endParaRPr lang="en-US"/>
          </a:p>
        </p:txBody>
      </p:sp>
      <p:sp>
        <p:nvSpPr>
          <p:cNvPr id="4" name="Footer Placeholder 3"/>
          <p:cNvSpPr>
            <a:spLocks noGrp="1"/>
          </p:cNvSpPr>
          <p:nvPr>
            <p:ph type="ftr" sz="quarter" idx="2"/>
          </p:nvPr>
        </p:nvSpPr>
        <p:spPr>
          <a:xfrm>
            <a:off x="0" y="8758238"/>
            <a:ext cx="3009900" cy="46037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35413" y="8758238"/>
            <a:ext cx="3009900" cy="460375"/>
          </a:xfrm>
          <a:prstGeom prst="rect">
            <a:avLst/>
          </a:prstGeom>
        </p:spPr>
        <p:txBody>
          <a:bodyPr vert="horz" lIns="91430" tIns="45715" rIns="91430" bIns="45715" rtlCol="0" anchor="b"/>
          <a:lstStyle>
            <a:lvl1pPr algn="r">
              <a:defRPr sz="1200"/>
            </a:lvl1pPr>
          </a:lstStyle>
          <a:p>
            <a:fld id="{440147DC-F0EE-4CA8-9E8F-D7FA6AC60F32}" type="slidenum">
              <a:rPr lang="en-US" smtClean="0"/>
              <a:t>‹#›</a:t>
            </a:fld>
            <a:endParaRPr lang="en-US"/>
          </a:p>
        </p:txBody>
      </p:sp>
    </p:spTree>
    <p:extLst>
      <p:ext uri="{BB962C8B-B14F-4D97-AF65-F5344CB8AC3E}">
        <p14:creationId xmlns:p14="http://schemas.microsoft.com/office/powerpoint/2010/main" val="695448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bwMode="auto">
          <a:xfrm>
            <a:off x="400050" y="692150"/>
            <a:ext cx="6146800" cy="3457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698" name="Rectangle 2"/>
          <p:cNvSpPr>
            <a:spLocks noGrp="1" noChangeArrowheads="1"/>
          </p:cNvSpPr>
          <p:nvPr>
            <p:ph type="body" sz="quarter" idx="1"/>
          </p:nvPr>
        </p:nvSpPr>
        <p:spPr bwMode="auto">
          <a:xfrm>
            <a:off x="694690" y="4379595"/>
            <a:ext cx="5557520" cy="4149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2372" tIns="46186" rIns="92372" bIns="461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789659031"/>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Light" charset="0"/>
        <a:ea typeface="+mn-ea"/>
        <a:cs typeface="+mn-cs"/>
      </a:defRPr>
    </a:lvl1pPr>
    <a:lvl2pPr marL="457200" algn="l" rtl="0" eaLnBrk="0" fontAlgn="base" hangingPunct="0">
      <a:spcBef>
        <a:spcPct val="0"/>
      </a:spcBef>
      <a:spcAft>
        <a:spcPct val="0"/>
      </a:spcAft>
      <a:defRPr sz="1200" kern="1200">
        <a:solidFill>
          <a:schemeClr val="tx1"/>
        </a:solidFill>
        <a:latin typeface="Gill Sans Light" charset="0"/>
        <a:ea typeface="+mn-ea"/>
        <a:cs typeface="+mn-cs"/>
      </a:defRPr>
    </a:lvl2pPr>
    <a:lvl3pPr marL="914400" algn="l" rtl="0" eaLnBrk="0" fontAlgn="base" hangingPunct="0">
      <a:spcBef>
        <a:spcPct val="0"/>
      </a:spcBef>
      <a:spcAft>
        <a:spcPct val="0"/>
      </a:spcAft>
      <a:defRPr sz="1200" kern="1200">
        <a:solidFill>
          <a:schemeClr val="tx1"/>
        </a:solidFill>
        <a:latin typeface="Gill Sans Light" charset="0"/>
        <a:ea typeface="+mn-ea"/>
        <a:cs typeface="+mn-cs"/>
      </a:defRPr>
    </a:lvl3pPr>
    <a:lvl4pPr marL="1371600" algn="l" rtl="0" eaLnBrk="0" fontAlgn="base" hangingPunct="0">
      <a:spcBef>
        <a:spcPct val="0"/>
      </a:spcBef>
      <a:spcAft>
        <a:spcPct val="0"/>
      </a:spcAft>
      <a:defRPr sz="1200" kern="1200">
        <a:solidFill>
          <a:schemeClr val="tx1"/>
        </a:solidFill>
        <a:latin typeface="Gill Sans Light" charset="0"/>
        <a:ea typeface="+mn-ea"/>
        <a:cs typeface="+mn-cs"/>
      </a:defRPr>
    </a:lvl4pPr>
    <a:lvl5pPr marL="1828800" algn="l" rtl="0" eaLnBrk="0" fontAlgn="base" hangingPunct="0">
      <a:spcBef>
        <a:spcPct val="0"/>
      </a:spcBef>
      <a:spcAft>
        <a:spcPct val="0"/>
      </a:spcAft>
      <a:defRPr sz="1200" kern="1200">
        <a:solidFill>
          <a:schemeClr val="tx1"/>
        </a:solidFill>
        <a:latin typeface="Gill Sans Light"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100 international</a:t>
            </a:r>
            <a:r>
              <a:rPr lang="en-US" baseline="0" dirty="0" smtClean="0"/>
              <a:t> not domestic</a:t>
            </a:r>
            <a:endParaRPr lang="en-US" dirty="0"/>
          </a:p>
        </p:txBody>
      </p:sp>
    </p:spTree>
    <p:extLst>
      <p:ext uri="{BB962C8B-B14F-4D97-AF65-F5344CB8AC3E}">
        <p14:creationId xmlns:p14="http://schemas.microsoft.com/office/powerpoint/2010/main" val="748543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100 international</a:t>
            </a:r>
            <a:r>
              <a:rPr lang="en-US" baseline="0" dirty="0" smtClean="0"/>
              <a:t> not domestic</a:t>
            </a:r>
            <a:endParaRPr lang="en-US" dirty="0"/>
          </a:p>
        </p:txBody>
      </p:sp>
    </p:spTree>
    <p:extLst>
      <p:ext uri="{BB962C8B-B14F-4D97-AF65-F5344CB8AC3E}">
        <p14:creationId xmlns:p14="http://schemas.microsoft.com/office/powerpoint/2010/main" val="748543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100 international</a:t>
            </a:r>
            <a:r>
              <a:rPr lang="en-US" baseline="0" dirty="0" smtClean="0"/>
              <a:t> not domestic</a:t>
            </a:r>
            <a:endParaRPr lang="en-US" dirty="0"/>
          </a:p>
        </p:txBody>
      </p:sp>
    </p:spTree>
    <p:extLst>
      <p:ext uri="{BB962C8B-B14F-4D97-AF65-F5344CB8AC3E}">
        <p14:creationId xmlns:p14="http://schemas.microsoft.com/office/powerpoint/2010/main" val="748543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100 international</a:t>
            </a:r>
            <a:r>
              <a:rPr lang="en-US" baseline="0" dirty="0" smtClean="0"/>
              <a:t> not domestic</a:t>
            </a:r>
            <a:endParaRPr lang="en-US" dirty="0"/>
          </a:p>
        </p:txBody>
      </p:sp>
    </p:spTree>
    <p:extLst>
      <p:ext uri="{BB962C8B-B14F-4D97-AF65-F5344CB8AC3E}">
        <p14:creationId xmlns:p14="http://schemas.microsoft.com/office/powerpoint/2010/main" val="748543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100 international</a:t>
            </a:r>
            <a:r>
              <a:rPr lang="en-US" baseline="0" dirty="0" smtClean="0"/>
              <a:t> not domestic</a:t>
            </a:r>
            <a:endParaRPr lang="en-US" dirty="0"/>
          </a:p>
        </p:txBody>
      </p:sp>
    </p:spTree>
    <p:extLst>
      <p:ext uri="{BB962C8B-B14F-4D97-AF65-F5344CB8AC3E}">
        <p14:creationId xmlns:p14="http://schemas.microsoft.com/office/powerpoint/2010/main" val="748543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100 international</a:t>
            </a:r>
            <a:r>
              <a:rPr lang="en-US" baseline="0" dirty="0" smtClean="0"/>
              <a:t> not domestic</a:t>
            </a:r>
            <a:endParaRPr lang="en-US" dirty="0"/>
          </a:p>
        </p:txBody>
      </p:sp>
    </p:spTree>
    <p:extLst>
      <p:ext uri="{BB962C8B-B14F-4D97-AF65-F5344CB8AC3E}">
        <p14:creationId xmlns:p14="http://schemas.microsoft.com/office/powerpoint/2010/main" val="748543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747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0088112"/>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4438251"/>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139700"/>
            <a:ext cx="2162175" cy="4610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4000" y="139700"/>
            <a:ext cx="6334125" cy="461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6253113"/>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7005878"/>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0330724"/>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4000" y="1676400"/>
            <a:ext cx="4248150" cy="307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676400"/>
            <a:ext cx="4248150" cy="307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6588528"/>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6473504"/>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21699851"/>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45856"/>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828350"/>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Light" charset="0"/>
            </a:endParaRPr>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4116327"/>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54000" y="139700"/>
            <a:ext cx="8648700" cy="128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Light"/>
              </a:rPr>
              <a:t>Click to edit Master title style</a:t>
            </a:r>
          </a:p>
        </p:txBody>
      </p:sp>
      <p:sp>
        <p:nvSpPr>
          <p:cNvPr id="1027" name="Rectangle 2"/>
          <p:cNvSpPr>
            <a:spLocks noGrp="1" noChangeArrowheads="1"/>
          </p:cNvSpPr>
          <p:nvPr>
            <p:ph type="body" idx="1"/>
          </p:nvPr>
        </p:nvSpPr>
        <p:spPr bwMode="auto">
          <a:xfrm>
            <a:off x="254000" y="1676400"/>
            <a:ext cx="8648700" cy="307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Light"/>
              </a:rPr>
              <a:t>Click to edit Master text styles</a:t>
            </a:r>
          </a:p>
          <a:p>
            <a:pPr lvl="1"/>
            <a:r>
              <a:rPr lang="en-US" smtClean="0">
                <a:sym typeface="Gill Sans Light"/>
              </a:rPr>
              <a:t>Second level</a:t>
            </a:r>
          </a:p>
          <a:p>
            <a:pPr lvl="2"/>
            <a:r>
              <a:rPr lang="en-US" smtClean="0">
                <a:sym typeface="Gill Sans Light"/>
              </a:rPr>
              <a:t>Third level</a:t>
            </a:r>
          </a:p>
          <a:p>
            <a:pPr lvl="3"/>
            <a:r>
              <a:rPr lang="en-US" smtClean="0">
                <a:sym typeface="Gill Sans Light"/>
              </a:rPr>
              <a:t>Fourth level</a:t>
            </a:r>
          </a:p>
          <a:p>
            <a:pPr lvl="4"/>
            <a:r>
              <a:rPr lang="en-US" smtClean="0">
                <a:sym typeface="Gill Sans Light"/>
              </a:rPr>
              <a:t>Fifth level</a:t>
            </a:r>
          </a:p>
        </p:txBody>
      </p:sp>
      <p:pic>
        <p:nvPicPr>
          <p:cNvPr id="1028"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88100" y="4318000"/>
            <a:ext cx="25336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txStyles>
    <p:titleStyle>
      <a:lvl1pPr algn="ctr" rtl="0" eaLnBrk="0" fontAlgn="base" hangingPunct="0">
        <a:spcBef>
          <a:spcPct val="0"/>
        </a:spcBef>
        <a:spcAft>
          <a:spcPct val="0"/>
        </a:spcAft>
        <a:defRPr sz="3600">
          <a:solidFill>
            <a:schemeClr val="tx1"/>
          </a:solidFill>
          <a:latin typeface="+mj-lt"/>
          <a:ea typeface="+mj-ea"/>
          <a:cs typeface="ヒラギノ角ゴ ProN W3"/>
          <a:sym typeface="Gill Sans Light"/>
        </a:defRPr>
      </a:lvl1pPr>
      <a:lvl2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2pPr>
      <a:lvl3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3pPr>
      <a:lvl4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4pPr>
      <a:lvl5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5pPr>
      <a:lvl6pPr marL="4572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6pPr>
      <a:lvl7pPr marL="9144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7pPr>
      <a:lvl8pPr marL="13716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8pPr>
      <a:lvl9pPr marL="18288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9pPr>
    </p:titleStyle>
    <p:bodyStyle>
      <a:lvl1pPr marL="3048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1pPr>
      <a:lvl2pPr marL="635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2pPr>
      <a:lvl3pPr marL="1016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3pPr>
      <a:lvl4pPr marL="1397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4pPr>
      <a:lvl5pPr marL="1778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5pPr>
      <a:lvl6pPr marL="22352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6pPr>
      <a:lvl7pPr marL="26924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7pPr>
      <a:lvl8pPr marL="31496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8pPr>
      <a:lvl9pPr marL="36068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61949"/>
            <a:ext cx="8287846" cy="1092607"/>
          </a:xfrm>
          <a:prstGeom prst="rect">
            <a:avLst/>
          </a:prstGeom>
          <a:noFill/>
        </p:spPr>
        <p:txBody>
          <a:bodyPr wrap="none" lIns="91440" tIns="45720" rIns="91440" bIns="45720">
            <a:spAutoFit/>
          </a:bodyPr>
          <a:lstStyle/>
          <a:p>
            <a:pPr algn="ctr"/>
            <a:r>
              <a:rPr lang="en-US" sz="65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Compliance Outlook</a:t>
            </a:r>
            <a:endParaRPr lang="en-US" sz="6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50800" dist="40000" dir="5400000" algn="tl" rotWithShape="0">
                  <a:srgbClr val="000000">
                    <a:shade val="5000"/>
                    <a:satMod val="120000"/>
                    <a:alpha val="33000"/>
                  </a:srgbClr>
                </a:outerShdw>
              </a:effectLst>
              <a:latin typeface="Univers 55" pitchFamily="34" charset="0"/>
            </a:endParaRPr>
          </a:p>
        </p:txBody>
      </p:sp>
      <p:sp>
        <p:nvSpPr>
          <p:cNvPr id="3" name="Rectangle 2"/>
          <p:cNvSpPr/>
          <p:nvPr/>
        </p:nvSpPr>
        <p:spPr>
          <a:xfrm>
            <a:off x="2038789" y="1707742"/>
            <a:ext cx="5124673" cy="938719"/>
          </a:xfrm>
          <a:prstGeom prst="rect">
            <a:avLst/>
          </a:prstGeom>
          <a:noFill/>
        </p:spPr>
        <p:txBody>
          <a:bodyPr wrap="none" lIns="91440" tIns="45720" rIns="91440" bIns="45720">
            <a:spAutoFit/>
          </a:bodyPr>
          <a:lstStyle/>
          <a:p>
            <a:pPr algn="ctr"/>
            <a:r>
              <a:rPr lang="en-US" sz="55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Year in Review</a:t>
            </a:r>
            <a:endParaRPr lang="en-US" sz="5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50800" dist="40000" dir="5400000" algn="tl" rotWithShape="0">
                  <a:srgbClr val="000000">
                    <a:shade val="5000"/>
                    <a:satMod val="120000"/>
                    <a:alpha val="33000"/>
                  </a:srgbClr>
                </a:outerShdw>
              </a:effectLst>
              <a:latin typeface="Univers 55" pitchFamily="34" charset="0"/>
            </a:endParaRPr>
          </a:p>
        </p:txBody>
      </p:sp>
      <p:sp>
        <p:nvSpPr>
          <p:cNvPr id="4" name="Rectangle 3"/>
          <p:cNvSpPr/>
          <p:nvPr/>
        </p:nvSpPr>
        <p:spPr>
          <a:xfrm>
            <a:off x="3723324" y="2724150"/>
            <a:ext cx="1755609" cy="938719"/>
          </a:xfrm>
          <a:prstGeom prst="rect">
            <a:avLst/>
          </a:prstGeom>
          <a:noFill/>
        </p:spPr>
        <p:txBody>
          <a:bodyPr wrap="none" lIns="91440" tIns="45720" rIns="91440" bIns="45720">
            <a:spAutoFit/>
          </a:bodyPr>
          <a:lstStyle/>
          <a:p>
            <a:pPr algn="ctr"/>
            <a:r>
              <a:rPr lang="en-US" sz="55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2014</a:t>
            </a:r>
            <a:endParaRPr lang="en-US" sz="5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50800" dist="40000" dir="5400000" algn="tl" rotWithShape="0">
                  <a:srgbClr val="000000">
                    <a:shade val="5000"/>
                    <a:satMod val="120000"/>
                    <a:alpha val="33000"/>
                  </a:srgbClr>
                </a:outerShdw>
              </a:effectLst>
              <a:latin typeface="Univers 55"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83280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 y="257223"/>
            <a:ext cx="8763000" cy="646331"/>
          </a:xfrm>
          <a:prstGeom prst="rect">
            <a:avLst/>
          </a:prstGeom>
          <a:noFill/>
        </p:spPr>
        <p:txBody>
          <a:bodyPr wrap="square" lIns="91440" tIns="45720" rIns="91440" bIns="45720">
            <a:spAutoFit/>
          </a:bodyPr>
          <a:lstStyle/>
          <a:p>
            <a:r>
              <a:rPr lang="en-US" sz="36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Valuation &amp; Appraisal</a:t>
            </a:r>
            <a:endParaRPr lang="en-US" sz="36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2"/>
          <p:cNvSpPr txBox="1">
            <a:spLocks/>
          </p:cNvSpPr>
          <p:nvPr/>
        </p:nvSpPr>
        <p:spPr>
          <a:xfrm>
            <a:off x="361950" y="819150"/>
            <a:ext cx="8420100" cy="4724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2200" b="1" i="0" u="none" strike="noStrike" kern="1200" cap="none" spc="0" normalizeH="0" baseline="0" noProof="0" dirty="0" smtClean="0">
                <a:ln>
                  <a:noFill/>
                </a:ln>
                <a:solidFill>
                  <a:prstClr val="black"/>
                </a:solidFill>
                <a:effectLst/>
                <a:uLnTx/>
                <a:uFillTx/>
                <a:latin typeface="Calibri"/>
              </a:rPr>
              <a:t>TILA</a:t>
            </a:r>
            <a:endParaRPr kumimoji="0" lang="en-US" sz="2200" b="1" i="0" u="sng" strike="noStrike" kern="1200" cap="none" spc="0" normalizeH="0" baseline="0" noProof="0" dirty="0" smtClean="0">
              <a:ln>
                <a:noFill/>
              </a:ln>
              <a:solidFill>
                <a:prstClr val="black"/>
              </a:solidFill>
              <a:effectLst/>
              <a:uLnTx/>
              <a:uFillTx/>
              <a:latin typeface="Calibri"/>
            </a:endParaRPr>
          </a:p>
          <a:p>
            <a:pPr marR="0" lvl="1"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1" i="0" u="none" strike="noStrike" kern="1200" cap="none" spc="0" normalizeH="0" baseline="0" noProof="0" dirty="0" smtClean="0">
                <a:ln>
                  <a:noFill/>
                </a:ln>
                <a:solidFill>
                  <a:prstClr val="black"/>
                </a:solidFill>
                <a:effectLst/>
                <a:uLnTx/>
                <a:uFillTx/>
                <a:latin typeface="Calibri"/>
              </a:rPr>
              <a:t>Applies to first lien or subordinate lien closed end loans secured by a member’s principal dwelling.</a:t>
            </a:r>
          </a:p>
          <a:p>
            <a:pPr marR="0" lvl="1"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1" i="0" u="none" strike="noStrike" kern="1200" cap="none" spc="0" normalizeH="0" baseline="0" noProof="0" dirty="0" smtClean="0">
                <a:ln>
                  <a:noFill/>
                </a:ln>
                <a:solidFill>
                  <a:prstClr val="black"/>
                </a:solidFill>
                <a:effectLst/>
                <a:uLnTx/>
                <a:uFillTx/>
                <a:latin typeface="Calibri"/>
              </a:rPr>
              <a:t>Higher Priced Mortgage Loan disclosures</a:t>
            </a:r>
          </a:p>
          <a:p>
            <a:pPr marR="0" lvl="1"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US" sz="2000" b="1" dirty="0" smtClean="0">
                <a:solidFill>
                  <a:prstClr val="black"/>
                </a:solidFill>
                <a:latin typeface="Calibri"/>
              </a:rPr>
              <a:t>Obtain a written appraisal</a:t>
            </a:r>
            <a:endParaRPr lang="en-US" sz="2000" b="1" dirty="0">
              <a:solidFill>
                <a:prstClr val="black"/>
              </a:solidFill>
              <a:latin typeface="Calibri"/>
            </a:endParaRPr>
          </a:p>
          <a:p>
            <a:pPr marL="0" lvl="1" indent="0">
              <a:buNone/>
              <a:defRPr/>
            </a:pPr>
            <a:r>
              <a:rPr lang="en-US" sz="2200" b="1" dirty="0" smtClean="0">
                <a:solidFill>
                  <a:prstClr val="black"/>
                </a:solidFill>
                <a:latin typeface="Calibri"/>
              </a:rPr>
              <a:t>ECOA</a:t>
            </a:r>
            <a:endParaRPr lang="en-US" sz="2200" b="1" dirty="0">
              <a:solidFill>
                <a:prstClr val="black"/>
              </a:solidFill>
              <a:latin typeface="Calibri"/>
            </a:endParaRPr>
          </a:p>
          <a:p>
            <a:pPr marL="742950" lvl="2" indent="-342900">
              <a:buFont typeface="Arial" panose="020B0604020202020204" pitchFamily="34" charset="0"/>
              <a:buChar char="•"/>
              <a:defRPr/>
            </a:pPr>
            <a:r>
              <a:rPr lang="en-US" sz="2000" b="1" dirty="0" smtClean="0">
                <a:solidFill>
                  <a:prstClr val="black"/>
                </a:solidFill>
                <a:latin typeface="Calibri"/>
              </a:rPr>
              <a:t>Applies </a:t>
            </a:r>
            <a:r>
              <a:rPr lang="en-US" sz="2000" b="1" dirty="0">
                <a:solidFill>
                  <a:prstClr val="black"/>
                </a:solidFill>
                <a:latin typeface="Calibri"/>
              </a:rPr>
              <a:t>to open end loans secured by a dwelling, but only apply to loans in first lien position</a:t>
            </a:r>
            <a:r>
              <a:rPr lang="en-US" sz="2000" b="1" dirty="0" smtClean="0">
                <a:solidFill>
                  <a:prstClr val="black"/>
                </a:solidFill>
                <a:latin typeface="Calibri"/>
              </a:rPr>
              <a:t>.</a:t>
            </a:r>
            <a:endParaRPr lang="en-US" sz="2000" b="1" dirty="0">
              <a:solidFill>
                <a:prstClr val="black"/>
              </a:solidFill>
              <a:latin typeface="Calibri"/>
            </a:endParaRPr>
          </a:p>
          <a:p>
            <a:pPr marL="742950" lvl="2" indent="-342900">
              <a:buFont typeface="Arial" panose="020B0604020202020204" pitchFamily="34" charset="0"/>
              <a:buChar char="•"/>
              <a:defRPr/>
            </a:pPr>
            <a:r>
              <a:rPr lang="en-US" sz="2000" b="1" dirty="0" smtClean="0">
                <a:solidFill>
                  <a:prstClr val="black"/>
                </a:solidFill>
                <a:latin typeface="Calibri"/>
              </a:rPr>
              <a:t>Appraisal disclosure</a:t>
            </a:r>
          </a:p>
          <a:p>
            <a:pPr marL="742950" lvl="2" indent="-342900">
              <a:buFont typeface="Arial" panose="020B0604020202020204" pitchFamily="34" charset="0"/>
              <a:buChar char="•"/>
              <a:defRPr/>
            </a:pPr>
            <a:r>
              <a:rPr lang="en-US" sz="2000" b="1" dirty="0" smtClean="0">
                <a:solidFill>
                  <a:prstClr val="black"/>
                </a:solidFill>
                <a:latin typeface="Calibri"/>
              </a:rPr>
              <a:t>Valuation requirements</a:t>
            </a:r>
            <a:endParaRPr lang="en-US" sz="2000" b="1" dirty="0">
              <a:solidFill>
                <a:prstClr val="black"/>
              </a:solidFill>
              <a:latin typeface="Calibri"/>
            </a:endParaRPr>
          </a:p>
          <a:p>
            <a:pPr marL="457200" marR="0" lvl="1" indent="0" algn="l" defTabSz="914400" rtl="0" eaLnBrk="0" fontAlgn="base" latinLnBrk="0" hangingPunct="0">
              <a:lnSpc>
                <a:spcPct val="100000"/>
              </a:lnSpc>
              <a:spcBef>
                <a:spcPct val="20000"/>
              </a:spcBef>
              <a:spcAft>
                <a:spcPct val="0"/>
              </a:spcAft>
              <a:buClrTx/>
              <a:buSzTx/>
              <a:buNone/>
              <a:tabLst/>
              <a:defRPr/>
            </a:pPr>
            <a:endParaRPr lang="en-US" sz="2100" b="1" dirty="0" smtClean="0">
              <a:solidFill>
                <a:prstClr val="black"/>
              </a:solidFill>
              <a:latin typeface="Calibri"/>
            </a:endParaRPr>
          </a:p>
        </p:txBody>
      </p:sp>
    </p:spTree>
    <p:extLst>
      <p:ext uri="{BB962C8B-B14F-4D97-AF65-F5344CB8AC3E}">
        <p14:creationId xmlns:p14="http://schemas.microsoft.com/office/powerpoint/2010/main" val="24280717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 y="2572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High-Cost Mortgage &amp; Counseling</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txBox="1">
            <a:spLocks/>
          </p:cNvSpPr>
          <p:nvPr/>
        </p:nvSpPr>
        <p:spPr>
          <a:xfrm>
            <a:off x="124326" y="885461"/>
            <a:ext cx="8839200" cy="4724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500" b="1" dirty="0" smtClean="0">
                <a:solidFill>
                  <a:schemeClr val="tx2"/>
                </a:solidFill>
                <a:latin typeface="Calibri" panose="020F0502020204030204" pitchFamily="34" charset="0"/>
              </a:rPr>
              <a:t>High-Cost Mortgages</a:t>
            </a:r>
          </a:p>
          <a:p>
            <a:pPr marL="0" indent="0">
              <a:buFont typeface="Arial" charset="0"/>
              <a:buNone/>
            </a:pPr>
            <a:endParaRPr lang="en-US" sz="500" b="1" dirty="0" smtClean="0">
              <a:solidFill>
                <a:schemeClr val="tx2"/>
              </a:solidFill>
              <a:latin typeface="Calibri" panose="020F0502020204030204" pitchFamily="34" charset="0"/>
            </a:endParaRPr>
          </a:p>
          <a:p>
            <a:pPr marL="400050" lvl="1" indent="0">
              <a:buNone/>
            </a:pPr>
            <a:r>
              <a:rPr lang="en-US" sz="2300" b="1" dirty="0" smtClean="0">
                <a:solidFill>
                  <a:schemeClr val="tx2"/>
                </a:solidFill>
                <a:latin typeface="Calibri" panose="020F0502020204030204" pitchFamily="34" charset="0"/>
              </a:rPr>
              <a:t>Rule applies to consumer credit transactions secured by a principal dwelling.  </a:t>
            </a:r>
          </a:p>
          <a:p>
            <a:pPr marL="400050" lvl="1" indent="0">
              <a:buFont typeface="Arial" charset="0"/>
              <a:buNone/>
            </a:pPr>
            <a:endParaRPr lang="en-US" sz="600" b="1" dirty="0" smtClean="0">
              <a:solidFill>
                <a:schemeClr val="tx2"/>
              </a:solidFill>
              <a:latin typeface="Calibri" panose="020F0502020204030204" pitchFamily="34" charset="0"/>
            </a:endParaRPr>
          </a:p>
          <a:p>
            <a:pPr lvl="2"/>
            <a:r>
              <a:rPr lang="en-US" sz="2300" b="1" dirty="0" smtClean="0">
                <a:solidFill>
                  <a:schemeClr val="tx2"/>
                </a:solidFill>
                <a:latin typeface="Calibri" panose="020F0502020204030204" pitchFamily="34" charset="0"/>
              </a:rPr>
              <a:t>High Cost Mortgage Disclosures</a:t>
            </a:r>
          </a:p>
          <a:p>
            <a:pPr lvl="2"/>
            <a:r>
              <a:rPr lang="en-US" sz="2300" b="1" dirty="0" smtClean="0">
                <a:solidFill>
                  <a:schemeClr val="tx2"/>
                </a:solidFill>
                <a:latin typeface="Calibri" panose="020F0502020204030204" pitchFamily="34" charset="0"/>
              </a:rPr>
              <a:t>Banned Loan Features</a:t>
            </a:r>
          </a:p>
          <a:p>
            <a:pPr lvl="2"/>
            <a:r>
              <a:rPr lang="en-US" sz="2300" b="1" dirty="0" smtClean="0">
                <a:solidFill>
                  <a:schemeClr val="tx2"/>
                </a:solidFill>
                <a:latin typeface="Calibri" panose="020F0502020204030204" pitchFamily="34" charset="0"/>
              </a:rPr>
              <a:t>Required HUD Counseling</a:t>
            </a:r>
          </a:p>
          <a:p>
            <a:pPr lvl="2"/>
            <a:r>
              <a:rPr lang="en-US" sz="2300" b="1" dirty="0" smtClean="0">
                <a:solidFill>
                  <a:schemeClr val="tx2"/>
                </a:solidFill>
                <a:latin typeface="Calibri" panose="020F0502020204030204" pitchFamily="34" charset="0"/>
              </a:rPr>
              <a:t>Homeownership Counseling List</a:t>
            </a:r>
          </a:p>
          <a:p>
            <a:pPr marL="0" indent="0">
              <a:buFont typeface="Arial" charset="0"/>
              <a:buNone/>
            </a:pPr>
            <a:endParaRPr lang="en-US" dirty="0" smtClean="0">
              <a:solidFill>
                <a:schemeClr val="tx2"/>
              </a:solidFill>
            </a:endParaRPr>
          </a:p>
        </p:txBody>
      </p:sp>
    </p:spTree>
    <p:extLst>
      <p:ext uri="{BB962C8B-B14F-4D97-AF65-F5344CB8AC3E}">
        <p14:creationId xmlns:p14="http://schemas.microsoft.com/office/powerpoint/2010/main" val="407227605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3" presetClass="emph" presetSubtype="2" fill="hold" nodeType="afterEffect">
                                  <p:stCondLst>
                                    <p:cond delay="0"/>
                                  </p:stCondLst>
                                  <p:childTnLst>
                                    <p:animClr clrSpc="rgb" dir="cw">
                                      <p:cBhvr override="childStyle">
                                        <p:cTn id="10" dur="2000" fill="hold"/>
                                        <p:tgtEl>
                                          <p:spTgt spid="5">
                                            <p:txEl>
                                              <p:pRg st="7" end="7"/>
                                            </p:txEl>
                                          </p:spTgt>
                                        </p:tgtEl>
                                        <p:attrNameLst>
                                          <p:attrName>style.color</p:attrName>
                                        </p:attrNameLst>
                                      </p:cBhvr>
                                      <p:to>
                                        <a:srgbClr val="C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 y="2572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High-Cost Mortgage &amp; Counseling</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152400" y="990600"/>
            <a:ext cx="8839200" cy="4724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600" b="1" dirty="0" smtClean="0">
                <a:solidFill>
                  <a:schemeClr val="tx2"/>
                </a:solidFill>
                <a:latin typeface="Calibri" panose="020F0502020204030204" pitchFamily="34" charset="0"/>
              </a:rPr>
              <a:t>Homeownership Counseling</a:t>
            </a:r>
            <a:endParaRPr lang="en-US" sz="2600" b="1" u="sng" dirty="0" smtClean="0">
              <a:solidFill>
                <a:schemeClr val="tx2"/>
              </a:solidFill>
              <a:latin typeface="Calibri" panose="020F0502020204030204" pitchFamily="34" charset="0"/>
            </a:endParaRPr>
          </a:p>
          <a:p>
            <a:pPr lvl="1" indent="-342900"/>
            <a:endParaRPr lang="en-US" sz="2600" b="1" dirty="0" smtClean="0">
              <a:solidFill>
                <a:schemeClr val="tx2"/>
              </a:solidFill>
              <a:latin typeface="Calibri" panose="020F0502020204030204" pitchFamily="34" charset="0"/>
            </a:endParaRPr>
          </a:p>
          <a:p>
            <a:pPr marL="800100" lvl="2" indent="0" eaLnBrk="1" hangingPunct="1">
              <a:buClr>
                <a:srgbClr val="000000"/>
              </a:buClr>
              <a:buNone/>
            </a:pPr>
            <a:r>
              <a:rPr kumimoji="0" lang="en-US" sz="2600" b="1" i="0" u="none" strike="noStrike" kern="0" cap="none" spc="0" normalizeH="0" baseline="0" noProof="0" dirty="0" smtClean="0">
                <a:ln>
                  <a:noFill/>
                </a:ln>
                <a:solidFill>
                  <a:schemeClr val="tx2"/>
                </a:solidFill>
                <a:effectLst/>
                <a:uLnTx/>
                <a:uFillTx/>
                <a:latin typeface="Calibri" panose="020F0502020204030204" pitchFamily="34" charset="0"/>
                <a:ea typeface="MS PGothic" pitchFamily="34" charset="-128"/>
              </a:rPr>
              <a:t>Credit unions must give </a:t>
            </a:r>
            <a:r>
              <a:rPr kumimoji="0" lang="en-US" sz="2600" b="1" i="0" u="sng" strike="noStrike" kern="0" cap="none" spc="0" normalizeH="0" baseline="0" noProof="0" dirty="0" smtClean="0">
                <a:ln>
                  <a:noFill/>
                </a:ln>
                <a:solidFill>
                  <a:schemeClr val="tx2"/>
                </a:solidFill>
                <a:effectLst/>
                <a:uLnTx/>
                <a:uFillTx/>
                <a:latin typeface="Calibri" panose="020F0502020204030204" pitchFamily="34" charset="0"/>
                <a:ea typeface="MS PGothic" pitchFamily="34" charset="-128"/>
              </a:rPr>
              <a:t>applicants for federally related mortgages </a:t>
            </a:r>
            <a:r>
              <a:rPr kumimoji="0" lang="en-US" sz="2600" b="1" i="0" u="none" strike="noStrike" kern="0" cap="none" spc="0" normalizeH="0" baseline="0" noProof="0" dirty="0" smtClean="0">
                <a:ln>
                  <a:noFill/>
                </a:ln>
                <a:solidFill>
                  <a:schemeClr val="tx2"/>
                </a:solidFill>
                <a:effectLst/>
                <a:uLnTx/>
                <a:uFillTx/>
                <a:latin typeface="Calibri" panose="020F0502020204030204" pitchFamily="34" charset="0"/>
                <a:ea typeface="MS PGothic" pitchFamily="34" charset="-128"/>
              </a:rPr>
              <a:t>(whether or not it is high-cost) a written list of homeownership counseling organizations within 3 business days of receiving the application.</a:t>
            </a:r>
            <a:endParaRPr lang="en-US" sz="2600" b="1" kern="0" dirty="0">
              <a:solidFill>
                <a:schemeClr val="tx2"/>
              </a:solidFill>
              <a:latin typeface="Calibri" panose="020F0502020204030204" pitchFamily="34" charset="0"/>
              <a:ea typeface="MS PGothic" pitchFamily="34" charset="-128"/>
            </a:endParaRPr>
          </a:p>
        </p:txBody>
      </p:sp>
    </p:spTree>
    <p:extLst>
      <p:ext uri="{BB962C8B-B14F-4D97-AF65-F5344CB8AC3E}">
        <p14:creationId xmlns:p14="http://schemas.microsoft.com/office/powerpoint/2010/main" val="22724787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 y="257223"/>
            <a:ext cx="8763000" cy="646331"/>
          </a:xfrm>
          <a:prstGeom prst="rect">
            <a:avLst/>
          </a:prstGeom>
          <a:noFill/>
        </p:spPr>
        <p:txBody>
          <a:bodyPr wrap="square" lIns="91440" tIns="45720" rIns="91440" bIns="45720">
            <a:spAutoFit/>
          </a:bodyPr>
          <a:lstStyle/>
          <a:p>
            <a:r>
              <a:rPr lang="en-US" sz="36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Mortgage Servicing</a:t>
            </a:r>
            <a:endParaRPr lang="en-US" sz="36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txBox="1">
            <a:spLocks/>
          </p:cNvSpPr>
          <p:nvPr/>
        </p:nvSpPr>
        <p:spPr bwMode="auto">
          <a:xfrm>
            <a:off x="228600" y="900956"/>
            <a:ext cx="8686800" cy="4648200"/>
          </a:xfrm>
          <a:prstGeom prst="rect">
            <a:avLst/>
          </a:prstGeom>
          <a:noFill/>
          <a:ln>
            <a:noFill/>
          </a:ln>
        </p:spPr>
        <p:txBody>
          <a:bodyPr vert="horz" wrap="square" lIns="91429" tIns="45714" rIns="91429" bIns="45714"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Font typeface="Wingdings" pitchFamily="2" charset="2"/>
              <a:buChar char="§"/>
              <a:defRPr sz="26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200">
                <a:solidFill>
                  <a:schemeClr val="tx1"/>
                </a:solidFill>
                <a:latin typeface="+mn-lt"/>
                <a:ea typeface="MS PGothic" pitchFamily="34" charset="-128"/>
              </a:defRPr>
            </a:lvl2pPr>
            <a:lvl3pPr marL="1143000" indent="-228600" algn="l" rtl="0" eaLnBrk="1" fontAlgn="base" hangingPunct="1">
              <a:spcBef>
                <a:spcPct val="20000"/>
              </a:spcBef>
              <a:spcAft>
                <a:spcPct val="0"/>
              </a:spcAft>
              <a:buFont typeface="Wingdings" pitchFamily="2" charset="2"/>
              <a:buChar char="§"/>
              <a:defRPr>
                <a:solidFill>
                  <a:schemeClr val="tx1"/>
                </a:solidFill>
                <a:latin typeface="+mn-lt"/>
                <a:ea typeface="MS PGothic" pitchFamily="34" charset="-128"/>
              </a:defRPr>
            </a:lvl3pPr>
            <a:lvl4pPr marL="1600200" indent="-228600" algn="l" rtl="0" eaLnBrk="1" fontAlgn="base" hangingPunct="1">
              <a:spcBef>
                <a:spcPct val="20000"/>
              </a:spcBef>
              <a:spcAft>
                <a:spcPct val="0"/>
              </a:spcAft>
              <a:buChar char="–"/>
              <a:defRPr sz="1600">
                <a:solidFill>
                  <a:schemeClr val="tx1"/>
                </a:solidFill>
                <a:latin typeface="+mn-lt"/>
                <a:ea typeface="MS PGothic" pitchFamily="34" charset="-128"/>
              </a:defRPr>
            </a:lvl4pPr>
            <a:lvl5pPr marL="2057400" indent="-228600" algn="l" rtl="0" eaLnBrk="1" fontAlgn="base" hangingPunct="1">
              <a:spcBef>
                <a:spcPct val="20000"/>
              </a:spcBef>
              <a:spcAft>
                <a:spcPct val="0"/>
              </a:spcAft>
              <a:buFont typeface="Wingdings" pitchFamily="2" charset="2"/>
              <a:buChar char="§"/>
              <a:defRPr sz="1600">
                <a:solidFill>
                  <a:schemeClr val="tx1"/>
                </a:solidFill>
                <a:latin typeface="+mn-lt"/>
                <a:ea typeface="MS PGothic" pitchFamily="34" charset="-128"/>
              </a:defRPr>
            </a:lvl5pPr>
            <a:lvl6pPr marL="2749550" indent="-254000" algn="l" defTabSz="1019175" rtl="0" eaLnBrk="1" fontAlgn="base" hangingPunct="1">
              <a:spcBef>
                <a:spcPct val="20000"/>
              </a:spcBef>
              <a:spcAft>
                <a:spcPct val="0"/>
              </a:spcAft>
              <a:buChar char="»"/>
              <a:defRPr sz="2200">
                <a:solidFill>
                  <a:schemeClr val="tx1"/>
                </a:solidFill>
                <a:latin typeface="+mn-lt"/>
              </a:defRPr>
            </a:lvl6pPr>
            <a:lvl7pPr marL="3206750" indent="-254000" algn="l" defTabSz="1019175" rtl="0" eaLnBrk="1" fontAlgn="base" hangingPunct="1">
              <a:spcBef>
                <a:spcPct val="20000"/>
              </a:spcBef>
              <a:spcAft>
                <a:spcPct val="0"/>
              </a:spcAft>
              <a:buChar char="»"/>
              <a:defRPr sz="2200">
                <a:solidFill>
                  <a:schemeClr val="tx1"/>
                </a:solidFill>
                <a:latin typeface="+mn-lt"/>
              </a:defRPr>
            </a:lvl7pPr>
            <a:lvl8pPr marL="3663950" indent="-254000" algn="l" defTabSz="1019175" rtl="0" eaLnBrk="1" fontAlgn="base" hangingPunct="1">
              <a:spcBef>
                <a:spcPct val="20000"/>
              </a:spcBef>
              <a:spcAft>
                <a:spcPct val="0"/>
              </a:spcAft>
              <a:buChar char="»"/>
              <a:defRPr sz="2200">
                <a:solidFill>
                  <a:schemeClr val="tx1"/>
                </a:solidFill>
                <a:latin typeface="+mn-lt"/>
              </a:defRPr>
            </a:lvl8pPr>
            <a:lvl9pPr marL="4121150" indent="-254000" algn="l" defTabSz="1019175" rtl="0" eaLnBrk="1" fontAlgn="base" hangingPunct="1">
              <a:spcBef>
                <a:spcPct val="20000"/>
              </a:spcBef>
              <a:spcAft>
                <a:spcPct val="0"/>
              </a:spcAft>
              <a:buChar char="»"/>
              <a:defRPr sz="2200">
                <a:solidFill>
                  <a:schemeClr val="tx1"/>
                </a:solidFill>
                <a:latin typeface="+mn-lt"/>
              </a:defRPr>
            </a:lvl9pPr>
          </a:lstStyle>
          <a:p>
            <a:pPr marL="0" indent="0">
              <a:buClr>
                <a:srgbClr val="000000"/>
              </a:buClr>
              <a:buFont typeface="Wingdings" pitchFamily="2" charset="2"/>
              <a:buNone/>
              <a:defRPr/>
            </a:pPr>
            <a:r>
              <a:rPr lang="en-US" sz="2000" b="1" kern="0" dirty="0" smtClean="0">
                <a:solidFill>
                  <a:srgbClr val="000000"/>
                </a:solidFill>
                <a:latin typeface="Calibri" panose="020F0502020204030204" pitchFamily="34" charset="0"/>
              </a:rPr>
              <a:t>Amends both TILA and RESPA</a:t>
            </a:r>
            <a:endParaRPr lang="en-US" sz="400" b="1" kern="0" dirty="0" smtClean="0">
              <a:solidFill>
                <a:srgbClr val="000000"/>
              </a:solidFill>
              <a:latin typeface="Calibri" panose="020F0502020204030204" pitchFamily="34" charset="0"/>
            </a:endParaRPr>
          </a:p>
          <a:p>
            <a:pPr marL="400050" lvl="1" indent="0">
              <a:buClr>
                <a:srgbClr val="000000"/>
              </a:buClr>
              <a:buFont typeface="Wingdings" pitchFamily="2" charset="2"/>
              <a:buNone/>
            </a:pPr>
            <a:endParaRPr lang="en-US" sz="1600" b="1" kern="0" dirty="0" smtClean="0">
              <a:solidFill>
                <a:srgbClr val="000000"/>
              </a:solidFill>
              <a:latin typeface="Calibri" panose="020F0502020204030204" pitchFamily="34" charset="0"/>
            </a:endParaRPr>
          </a:p>
          <a:p>
            <a:pPr lvl="1" indent="-342900">
              <a:buClr>
                <a:srgbClr val="000000"/>
              </a:buClr>
              <a:buFont typeface="Arial" panose="020B0604020202020204" pitchFamily="34" charset="0"/>
              <a:buChar char="•"/>
            </a:pPr>
            <a:r>
              <a:rPr lang="en-US" b="1" kern="0" dirty="0" smtClean="0">
                <a:solidFill>
                  <a:srgbClr val="000000"/>
                </a:solidFill>
                <a:latin typeface="Calibri" panose="020F0502020204030204" pitchFamily="34" charset="0"/>
              </a:rPr>
              <a:t>Small Servicer Exemption</a:t>
            </a:r>
          </a:p>
          <a:p>
            <a:pPr lvl="1" indent="-342900">
              <a:buClr>
                <a:srgbClr val="000000"/>
              </a:buClr>
              <a:buFont typeface="Arial" panose="020B0604020202020204" pitchFamily="34" charset="0"/>
              <a:buChar char="•"/>
            </a:pPr>
            <a:r>
              <a:rPr lang="en-US" b="1" kern="0" dirty="0" smtClean="0">
                <a:solidFill>
                  <a:srgbClr val="000000"/>
                </a:solidFill>
                <a:latin typeface="Calibri" panose="020F0502020204030204" pitchFamily="34" charset="0"/>
              </a:rPr>
              <a:t>New Requirements for:</a:t>
            </a:r>
          </a:p>
          <a:p>
            <a:pPr marL="400050" lvl="1" indent="0">
              <a:buClr>
                <a:srgbClr val="000000"/>
              </a:buClr>
              <a:buNone/>
            </a:pPr>
            <a:endParaRPr lang="en-US" b="1" kern="0" dirty="0" smtClean="0">
              <a:solidFill>
                <a:srgbClr val="000000"/>
              </a:solidFill>
              <a:latin typeface="Arial"/>
            </a:endParaRPr>
          </a:p>
          <a:p>
            <a:pPr>
              <a:lnSpc>
                <a:spcPct val="90000"/>
              </a:lnSpc>
              <a:buClr>
                <a:srgbClr val="000000"/>
              </a:buClr>
              <a:defRPr/>
            </a:pPr>
            <a:endParaRPr lang="en-US" b="1" kern="0" dirty="0">
              <a:solidFill>
                <a:srgbClr val="000000"/>
              </a:solidFill>
              <a:latin typeface="Arial"/>
            </a:endParaRPr>
          </a:p>
        </p:txBody>
      </p:sp>
      <p:sp>
        <p:nvSpPr>
          <p:cNvPr id="2" name="TextBox 1"/>
          <p:cNvSpPr txBox="1"/>
          <p:nvPr/>
        </p:nvSpPr>
        <p:spPr>
          <a:xfrm>
            <a:off x="445294" y="2495550"/>
            <a:ext cx="8724900" cy="2308324"/>
          </a:xfrm>
          <a:prstGeom prst="rect">
            <a:avLst/>
          </a:prstGeom>
          <a:noFill/>
        </p:spPr>
        <p:txBody>
          <a:bodyPr wrap="square" numCol="2" rtlCol="0">
            <a:spAutoFit/>
          </a:bodyPr>
          <a:lstStyle/>
          <a:p>
            <a:pPr marL="342900" indent="-342900">
              <a:buFont typeface="Courier New" panose="02070309020205020404" pitchFamily="49" charset="0"/>
              <a:buChar char="o"/>
            </a:pPr>
            <a:r>
              <a:rPr lang="en-US" b="1" dirty="0">
                <a:solidFill>
                  <a:schemeClr val="bg2"/>
                </a:solidFill>
                <a:latin typeface="Calibri" panose="020F0502020204030204" pitchFamily="34" charset="0"/>
              </a:rPr>
              <a:t>E</a:t>
            </a:r>
            <a:r>
              <a:rPr lang="en-US" b="1" dirty="0" smtClean="0">
                <a:solidFill>
                  <a:schemeClr val="bg2"/>
                </a:solidFill>
                <a:latin typeface="Calibri" panose="020F0502020204030204" pitchFamily="34" charset="0"/>
              </a:rPr>
              <a:t>rror Resolution</a:t>
            </a:r>
          </a:p>
          <a:p>
            <a:pPr marL="342900" indent="-342900">
              <a:buFont typeface="Courier New" panose="02070309020205020404" pitchFamily="49" charset="0"/>
              <a:buChar char="o"/>
            </a:pPr>
            <a:r>
              <a:rPr lang="en-US" b="1" dirty="0" smtClean="0">
                <a:solidFill>
                  <a:schemeClr val="bg2"/>
                </a:solidFill>
                <a:latin typeface="Calibri" panose="020F0502020204030204" pitchFamily="34" charset="0"/>
              </a:rPr>
              <a:t>Information Requests</a:t>
            </a:r>
          </a:p>
          <a:p>
            <a:pPr marL="342900" indent="-342900">
              <a:buFont typeface="Courier New" panose="02070309020205020404" pitchFamily="49" charset="0"/>
              <a:buChar char="o"/>
            </a:pPr>
            <a:r>
              <a:rPr lang="en-US" b="1" dirty="0" smtClean="0">
                <a:solidFill>
                  <a:schemeClr val="bg2"/>
                </a:solidFill>
                <a:latin typeface="Calibri" panose="020F0502020204030204" pitchFamily="34" charset="0"/>
              </a:rPr>
              <a:t>Forced </a:t>
            </a:r>
            <a:r>
              <a:rPr lang="en-US" b="1" dirty="0">
                <a:solidFill>
                  <a:schemeClr val="bg2"/>
                </a:solidFill>
                <a:latin typeface="Calibri" panose="020F0502020204030204" pitchFamily="34" charset="0"/>
              </a:rPr>
              <a:t>P</a:t>
            </a:r>
            <a:r>
              <a:rPr lang="en-US" b="1" dirty="0" smtClean="0">
                <a:solidFill>
                  <a:schemeClr val="bg2"/>
                </a:solidFill>
                <a:latin typeface="Calibri" panose="020F0502020204030204" pitchFamily="34" charset="0"/>
              </a:rPr>
              <a:t>lace Insurance</a:t>
            </a:r>
          </a:p>
          <a:p>
            <a:pPr marL="342900" indent="-342900">
              <a:buFont typeface="Courier New" panose="02070309020205020404" pitchFamily="49" charset="0"/>
              <a:buChar char="o"/>
            </a:pPr>
            <a:r>
              <a:rPr lang="en-US" b="1" dirty="0" smtClean="0">
                <a:solidFill>
                  <a:schemeClr val="bg2"/>
                </a:solidFill>
                <a:latin typeface="Calibri" panose="020F0502020204030204" pitchFamily="34" charset="0"/>
              </a:rPr>
              <a:t>General Servicing Policies</a:t>
            </a:r>
          </a:p>
          <a:p>
            <a:pPr marL="342900" indent="-342900">
              <a:buFont typeface="Courier New" panose="02070309020205020404" pitchFamily="49" charset="0"/>
              <a:buChar char="o"/>
            </a:pPr>
            <a:r>
              <a:rPr lang="en-US" b="1" dirty="0" smtClean="0">
                <a:solidFill>
                  <a:schemeClr val="bg2"/>
                </a:solidFill>
                <a:latin typeface="Calibri" panose="020F0502020204030204" pitchFamily="34" charset="0"/>
              </a:rPr>
              <a:t>Procedures </a:t>
            </a:r>
            <a:r>
              <a:rPr lang="en-US" b="1" dirty="0">
                <a:solidFill>
                  <a:schemeClr val="bg2"/>
                </a:solidFill>
                <a:latin typeface="Calibri" panose="020F0502020204030204" pitchFamily="34" charset="0"/>
              </a:rPr>
              <a:t>and </a:t>
            </a:r>
            <a:r>
              <a:rPr lang="en-US" b="1" dirty="0" smtClean="0">
                <a:solidFill>
                  <a:schemeClr val="bg2"/>
                </a:solidFill>
                <a:latin typeface="Calibri" panose="020F0502020204030204" pitchFamily="34" charset="0"/>
              </a:rPr>
              <a:t>Requirements</a:t>
            </a:r>
          </a:p>
          <a:p>
            <a:pPr marL="342900" indent="-342900">
              <a:buFont typeface="Courier New" panose="02070309020205020404" pitchFamily="49" charset="0"/>
              <a:buChar char="o"/>
            </a:pPr>
            <a:endParaRPr lang="en-US" b="1" dirty="0" smtClean="0">
              <a:solidFill>
                <a:schemeClr val="bg2"/>
              </a:solidFill>
              <a:latin typeface="Calibri" panose="020F0502020204030204" pitchFamily="34" charset="0"/>
            </a:endParaRPr>
          </a:p>
          <a:p>
            <a:pPr marL="342900" indent="-342900">
              <a:buFont typeface="Courier New" panose="02070309020205020404" pitchFamily="49" charset="0"/>
              <a:buChar char="o"/>
            </a:pPr>
            <a:endParaRPr lang="en-US" b="1" dirty="0">
              <a:solidFill>
                <a:schemeClr val="bg2"/>
              </a:solidFill>
              <a:latin typeface="Calibri" panose="020F0502020204030204" pitchFamily="34" charset="0"/>
            </a:endParaRPr>
          </a:p>
          <a:p>
            <a:pPr marL="342900" indent="-342900">
              <a:buFont typeface="Courier New" panose="02070309020205020404" pitchFamily="49" charset="0"/>
              <a:buChar char="o"/>
            </a:pPr>
            <a:r>
              <a:rPr lang="en-US" b="1" dirty="0" smtClean="0">
                <a:solidFill>
                  <a:schemeClr val="bg2"/>
                </a:solidFill>
                <a:latin typeface="Calibri" panose="020F0502020204030204" pitchFamily="34" charset="0"/>
              </a:rPr>
              <a:t>Early </a:t>
            </a:r>
            <a:r>
              <a:rPr lang="en-US" b="1" dirty="0">
                <a:solidFill>
                  <a:schemeClr val="bg2"/>
                </a:solidFill>
                <a:latin typeface="Calibri" panose="020F0502020204030204" pitchFamily="34" charset="0"/>
              </a:rPr>
              <a:t>I</a:t>
            </a:r>
            <a:r>
              <a:rPr lang="en-US" b="1" dirty="0" smtClean="0">
                <a:solidFill>
                  <a:schemeClr val="bg2"/>
                </a:solidFill>
                <a:latin typeface="Calibri" panose="020F0502020204030204" pitchFamily="34" charset="0"/>
              </a:rPr>
              <a:t>ntervention </a:t>
            </a:r>
            <a:r>
              <a:rPr lang="en-US" b="1" dirty="0">
                <a:solidFill>
                  <a:schemeClr val="bg2"/>
                </a:solidFill>
                <a:latin typeface="Calibri" panose="020F0502020204030204" pitchFamily="34" charset="0"/>
              </a:rPr>
              <a:t>with </a:t>
            </a:r>
            <a:r>
              <a:rPr lang="en-US" b="1" dirty="0" smtClean="0">
                <a:solidFill>
                  <a:schemeClr val="bg2"/>
                </a:solidFill>
                <a:latin typeface="Calibri" panose="020F0502020204030204" pitchFamily="34" charset="0"/>
              </a:rPr>
              <a:t>Delinquent Members</a:t>
            </a:r>
          </a:p>
          <a:p>
            <a:pPr marL="342900" indent="-342900">
              <a:buFont typeface="Courier New" panose="02070309020205020404" pitchFamily="49" charset="0"/>
              <a:buChar char="o"/>
            </a:pPr>
            <a:r>
              <a:rPr lang="en-US" b="1" dirty="0" smtClean="0">
                <a:solidFill>
                  <a:schemeClr val="bg2"/>
                </a:solidFill>
                <a:latin typeface="Calibri" panose="020F0502020204030204" pitchFamily="34" charset="0"/>
              </a:rPr>
              <a:t>Continuity </a:t>
            </a:r>
            <a:r>
              <a:rPr lang="en-US" b="1" dirty="0">
                <a:solidFill>
                  <a:schemeClr val="bg2"/>
                </a:solidFill>
                <a:latin typeface="Calibri" panose="020F0502020204030204" pitchFamily="34" charset="0"/>
              </a:rPr>
              <a:t>of </a:t>
            </a:r>
            <a:r>
              <a:rPr lang="en-US" b="1" dirty="0" smtClean="0">
                <a:solidFill>
                  <a:schemeClr val="bg2"/>
                </a:solidFill>
                <a:latin typeface="Calibri" panose="020F0502020204030204" pitchFamily="34" charset="0"/>
              </a:rPr>
              <a:t>Contact </a:t>
            </a:r>
            <a:r>
              <a:rPr lang="en-US" b="1" dirty="0">
                <a:solidFill>
                  <a:schemeClr val="bg2"/>
                </a:solidFill>
                <a:latin typeface="Calibri" panose="020F0502020204030204" pitchFamily="34" charset="0"/>
              </a:rPr>
              <a:t>with </a:t>
            </a:r>
            <a:r>
              <a:rPr lang="en-US" b="1" dirty="0" smtClean="0">
                <a:solidFill>
                  <a:schemeClr val="bg2"/>
                </a:solidFill>
                <a:latin typeface="Calibri" panose="020F0502020204030204" pitchFamily="34" charset="0"/>
              </a:rPr>
              <a:t>Delinquent Members</a:t>
            </a:r>
          </a:p>
          <a:p>
            <a:pPr marL="342900" indent="-342900">
              <a:buFont typeface="Courier New" panose="02070309020205020404" pitchFamily="49" charset="0"/>
              <a:buChar char="o"/>
            </a:pPr>
            <a:r>
              <a:rPr lang="en-US" b="1" dirty="0">
                <a:solidFill>
                  <a:schemeClr val="bg2"/>
                </a:solidFill>
                <a:latin typeface="Calibri" panose="020F0502020204030204" pitchFamily="34" charset="0"/>
              </a:rPr>
              <a:t>L</a:t>
            </a:r>
            <a:r>
              <a:rPr lang="en-US" b="1" dirty="0" smtClean="0">
                <a:solidFill>
                  <a:schemeClr val="bg2"/>
                </a:solidFill>
                <a:latin typeface="Calibri" panose="020F0502020204030204" pitchFamily="34" charset="0"/>
              </a:rPr>
              <a:t>oss Mitigation</a:t>
            </a:r>
            <a:endParaRPr lang="en-US" b="1" dirty="0">
              <a:solidFill>
                <a:schemeClr val="bg2"/>
              </a:solidFill>
              <a:latin typeface="Calibri" panose="020F0502020204030204" pitchFamily="34" charset="0"/>
            </a:endParaRPr>
          </a:p>
        </p:txBody>
      </p:sp>
    </p:spTree>
    <p:extLst>
      <p:ext uri="{BB962C8B-B14F-4D97-AF65-F5344CB8AC3E}">
        <p14:creationId xmlns:p14="http://schemas.microsoft.com/office/powerpoint/2010/main" val="46559668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NCUA – Capital Planning &amp; Stress Testing</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5</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/30/2014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257908" y="1047750"/>
            <a:ext cx="8312982" cy="2308324"/>
          </a:xfrm>
          <a:prstGeom prst="rect">
            <a:avLst/>
          </a:prstGeom>
          <a:noFill/>
        </p:spPr>
        <p:txBody>
          <a:bodyPr wrap="square" rtlCol="0">
            <a:spAutoFit/>
          </a:bodyPr>
          <a:lstStyle/>
          <a:p>
            <a:r>
              <a:rPr lang="en-US" sz="2400" b="1" dirty="0">
                <a:solidFill>
                  <a:schemeClr val="tx2"/>
                </a:solidFill>
              </a:rPr>
              <a:t>Effective May 30, </a:t>
            </a:r>
            <a:r>
              <a:rPr lang="en-US" sz="2400" b="1" dirty="0" smtClean="0">
                <a:solidFill>
                  <a:schemeClr val="tx2"/>
                </a:solidFill>
              </a:rPr>
              <a:t>2014</a:t>
            </a:r>
            <a:endParaRPr lang="en-US" sz="2400" b="1" dirty="0" smtClean="0">
              <a:solidFill>
                <a:schemeClr val="tx2"/>
              </a:solidFill>
              <a:latin typeface="Calibri" panose="020F0502020204030204" pitchFamily="34" charset="0"/>
            </a:endParaRP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Requires a covered credit union (assets over $10 billion) to submit capital plans to the NCUA annually.</a:t>
            </a:r>
          </a:p>
          <a:p>
            <a:pPr marL="742950"/>
            <a:endParaRPr lang="en-US" sz="2400" b="1" dirty="0" smtClean="0">
              <a:solidFill>
                <a:schemeClr val="tx2"/>
              </a:solidFill>
              <a:latin typeface="Calibri" panose="020F0502020204030204" pitchFamily="34" charset="0"/>
            </a:endParaRP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Provides the NCUA authority to conduct annual stress testing on covered credit unions.</a:t>
            </a:r>
            <a:endParaRPr lang="en-US" sz="24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391565404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 y="2572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NCUA – CUSO Rule</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140494" y="742950"/>
            <a:ext cx="8839200" cy="4838837"/>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900" b="1" dirty="0">
                <a:solidFill>
                  <a:schemeClr val="tx2"/>
                </a:solidFill>
                <a:latin typeface="Calibri" panose="020F0502020204030204" pitchFamily="34" charset="0"/>
              </a:rPr>
              <a:t>Effective June 30, 2014</a:t>
            </a:r>
          </a:p>
          <a:p>
            <a:pPr marL="742950"/>
            <a:r>
              <a:rPr lang="en-US" sz="1900" b="1" dirty="0">
                <a:solidFill>
                  <a:schemeClr val="tx2"/>
                </a:solidFill>
                <a:latin typeface="Calibri" panose="020F0502020204030204" pitchFamily="34" charset="0"/>
              </a:rPr>
              <a:t>Requires CUSOs to </a:t>
            </a:r>
            <a:r>
              <a:rPr lang="en-US" sz="1900" b="1" dirty="0" smtClean="0">
                <a:solidFill>
                  <a:schemeClr val="tx2"/>
                </a:solidFill>
                <a:latin typeface="Calibri" panose="020F0502020204030204" pitchFamily="34" charset="0"/>
              </a:rPr>
              <a:t>provide profile </a:t>
            </a:r>
            <a:r>
              <a:rPr lang="en-US" sz="1900" b="1" dirty="0">
                <a:solidFill>
                  <a:schemeClr val="tx2"/>
                </a:solidFill>
                <a:latin typeface="Calibri" panose="020F0502020204030204" pitchFamily="34" charset="0"/>
              </a:rPr>
              <a:t>information to the NCUA and state.</a:t>
            </a:r>
          </a:p>
          <a:p>
            <a:pPr marL="742950"/>
            <a:r>
              <a:rPr lang="en-US" sz="1900" b="1" dirty="0">
                <a:solidFill>
                  <a:schemeClr val="tx2"/>
                </a:solidFill>
                <a:latin typeface="Calibri" panose="020F0502020204030204" pitchFamily="34" charset="0"/>
              </a:rPr>
              <a:t>Certain CUSOs (complex or high-risk activities) are required to report detailed information, including audited financial statements and customer </a:t>
            </a:r>
            <a:r>
              <a:rPr lang="en-US" sz="1900" b="1" dirty="0" smtClean="0">
                <a:solidFill>
                  <a:schemeClr val="tx2"/>
                </a:solidFill>
                <a:latin typeface="Calibri" panose="020F0502020204030204" pitchFamily="34" charset="0"/>
              </a:rPr>
              <a:t>information to NCUA.</a:t>
            </a:r>
            <a:endParaRPr lang="en-US" sz="1900" b="1" dirty="0">
              <a:solidFill>
                <a:schemeClr val="tx2"/>
              </a:solidFill>
              <a:latin typeface="Calibri" panose="020F0502020204030204" pitchFamily="34" charset="0"/>
            </a:endParaRPr>
          </a:p>
          <a:p>
            <a:pPr lvl="2" indent="-342900"/>
            <a:r>
              <a:rPr lang="en-US" sz="1200" b="1" dirty="0">
                <a:solidFill>
                  <a:schemeClr val="tx2"/>
                </a:solidFill>
                <a:latin typeface="Calibri" panose="020F0502020204030204" pitchFamily="34" charset="0"/>
              </a:rPr>
              <a:t>Credit lending, information technology, custody and investment management.</a:t>
            </a:r>
          </a:p>
          <a:p>
            <a:pPr marL="742950"/>
            <a:r>
              <a:rPr lang="en-US" sz="1900" b="1" dirty="0" smtClean="0">
                <a:solidFill>
                  <a:schemeClr val="tx2"/>
                </a:solidFill>
                <a:latin typeface="Calibri" panose="020F0502020204030204" pitchFamily="34" charset="0"/>
              </a:rPr>
              <a:t>Credit unions with </a:t>
            </a:r>
            <a:r>
              <a:rPr lang="en-US" sz="1900" b="1" i="1" dirty="0" smtClean="0">
                <a:solidFill>
                  <a:schemeClr val="tx2"/>
                </a:solidFill>
                <a:latin typeface="Calibri" panose="020F0502020204030204" pitchFamily="34" charset="0"/>
              </a:rPr>
              <a:t>loans or investments in </a:t>
            </a:r>
            <a:r>
              <a:rPr lang="en-US" sz="1900" b="1" dirty="0" smtClean="0">
                <a:solidFill>
                  <a:schemeClr val="tx2"/>
                </a:solidFill>
                <a:latin typeface="Calibri" panose="020F0502020204030204" pitchFamily="34" charset="0"/>
              </a:rPr>
              <a:t>CUSOs should have contracts updated in accordance with the rules.</a:t>
            </a:r>
          </a:p>
          <a:p>
            <a:pPr marL="742950"/>
            <a:r>
              <a:rPr lang="en-US" sz="1900" b="1" dirty="0" smtClean="0">
                <a:solidFill>
                  <a:schemeClr val="tx2"/>
                </a:solidFill>
                <a:latin typeface="Calibri" panose="020F0502020204030204" pitchFamily="34" charset="0"/>
              </a:rPr>
              <a:t>Credit unions receiving products and services from a CUSO do not need to have written agreements amended if there is not a lending or investment component</a:t>
            </a:r>
            <a:endParaRPr lang="en-US" sz="1900" b="1" dirty="0">
              <a:solidFill>
                <a:schemeClr val="tx2"/>
              </a:solidFill>
              <a:latin typeface="Calibri" panose="020F0502020204030204" pitchFamily="34" charset="0"/>
            </a:endParaRPr>
          </a:p>
        </p:txBody>
      </p:sp>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6</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/30/2014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Tree>
    <p:extLst>
      <p:ext uri="{BB962C8B-B14F-4D97-AF65-F5344CB8AC3E}">
        <p14:creationId xmlns:p14="http://schemas.microsoft.com/office/powerpoint/2010/main" val="86008515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IRS – Foreign Account Tax Compliance Act</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7</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/01/2014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80999" y="924012"/>
            <a:ext cx="8309391" cy="3785652"/>
          </a:xfrm>
          <a:prstGeom prst="rect">
            <a:avLst/>
          </a:prstGeom>
          <a:noFill/>
        </p:spPr>
        <p:txBody>
          <a:bodyPr wrap="square" rtlCol="0">
            <a:spAutoFit/>
          </a:bodyPr>
          <a:lstStyle/>
          <a:p>
            <a:pPr marL="0" indent="0">
              <a:buNone/>
            </a:pPr>
            <a:r>
              <a:rPr lang="en-US" sz="2400" b="1" dirty="0">
                <a:solidFill>
                  <a:schemeClr val="tx2"/>
                </a:solidFill>
                <a:latin typeface="Calibri" panose="020F0502020204030204" pitchFamily="34" charset="0"/>
              </a:rPr>
              <a:t>Effective </a:t>
            </a:r>
            <a:r>
              <a:rPr lang="en-US" sz="2400" b="1" dirty="0" smtClean="0">
                <a:solidFill>
                  <a:schemeClr val="tx2"/>
                </a:solidFill>
                <a:latin typeface="Calibri" panose="020F0502020204030204" pitchFamily="34" charset="0"/>
              </a:rPr>
              <a:t>July 1, 2014 (ranging out to 2017)</a:t>
            </a:r>
            <a:endParaRPr lang="en-US" sz="2400" b="1" dirty="0">
              <a:solidFill>
                <a:schemeClr val="tx2"/>
              </a:solidFill>
              <a:latin typeface="Calibri" panose="020F0502020204030204" pitchFamily="34" charset="0"/>
            </a:endParaRP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2014 and 2015 will be a transition period for purposes of IRS enforcement and administration.</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Generally no registration requirements under FATCA for credit unions.</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Requires credit unions to withhold 30% on certain payments made to foreign financial institutions.</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New form W-8BEN compliance requirements.</a:t>
            </a:r>
          </a:p>
          <a:p>
            <a:pPr marL="1085850" indent="-342900">
              <a:buFont typeface="Arial" panose="020B0604020202020204" pitchFamily="34" charset="0"/>
              <a:buChar char="•"/>
            </a:pPr>
            <a:endParaRPr lang="en-US" sz="2400" b="1" dirty="0" smtClean="0">
              <a:solidFill>
                <a:schemeClr val="tx2"/>
              </a:solidFill>
            </a:endParaRPr>
          </a:p>
          <a:p>
            <a:pPr marL="1085850" indent="-342900">
              <a:buFont typeface="Arial" panose="020B0604020202020204" pitchFamily="34" charset="0"/>
              <a:buChar char="•"/>
            </a:pPr>
            <a:endParaRPr lang="en-US" sz="2400" b="1" dirty="0">
              <a:solidFill>
                <a:schemeClr val="tx2"/>
              </a:solidFill>
            </a:endParaRPr>
          </a:p>
        </p:txBody>
      </p:sp>
    </p:spTree>
    <p:extLst>
      <p:ext uri="{BB962C8B-B14F-4D97-AF65-F5344CB8AC3E}">
        <p14:creationId xmlns:p14="http://schemas.microsoft.com/office/powerpoint/2010/main" val="20439284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NCUA – Voluntary Liquidations (FCUs)</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7</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/18/2014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924012"/>
            <a:ext cx="8312982" cy="3785652"/>
          </a:xfrm>
          <a:prstGeom prst="rect">
            <a:avLst/>
          </a:prstGeom>
          <a:noFill/>
        </p:spPr>
        <p:txBody>
          <a:bodyPr wrap="square" rtlCol="0">
            <a:spAutoFit/>
          </a:bodyPr>
          <a:lstStyle/>
          <a:p>
            <a:pPr marL="0" indent="0">
              <a:buNone/>
            </a:pPr>
            <a:r>
              <a:rPr lang="en-US" sz="2400" b="1" dirty="0">
                <a:solidFill>
                  <a:schemeClr val="tx2"/>
                </a:solidFill>
                <a:latin typeface="Calibri" panose="020F0502020204030204" pitchFamily="34" charset="0"/>
              </a:rPr>
              <a:t>Effective </a:t>
            </a:r>
            <a:r>
              <a:rPr lang="en-US" sz="2400" b="1" dirty="0" smtClean="0">
                <a:solidFill>
                  <a:schemeClr val="tx2"/>
                </a:solidFill>
                <a:latin typeface="Calibri" panose="020F0502020204030204" pitchFamily="34" charset="0"/>
              </a:rPr>
              <a:t>July 18, </a:t>
            </a:r>
            <a:r>
              <a:rPr lang="en-US" sz="2400" b="1" dirty="0">
                <a:solidFill>
                  <a:schemeClr val="tx2"/>
                </a:solidFill>
                <a:latin typeface="Calibri" panose="020F0502020204030204" pitchFamily="34" charset="0"/>
              </a:rPr>
              <a:t>2014</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Allows FCUs to use electronic media to meet publication requirements.</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Allows FCUs to issue share payouts to members by electronic payment methods.</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Clarifies calculation of pro rata distribution to members.</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Increases asset size threshold to $50 million for publication of certain required creditor notices.</a:t>
            </a:r>
          </a:p>
          <a:p>
            <a:pPr marL="1085850" indent="-342900">
              <a:buFont typeface="Arial" panose="020B0604020202020204" pitchFamily="34" charset="0"/>
              <a:buChar char="•"/>
            </a:pPr>
            <a:endParaRPr lang="en-US" sz="2400" b="1" dirty="0">
              <a:solidFill>
                <a:schemeClr val="tx2"/>
              </a:solidFill>
            </a:endParaRPr>
          </a:p>
        </p:txBody>
      </p:sp>
    </p:spTree>
    <p:extLst>
      <p:ext uri="{BB962C8B-B14F-4D97-AF65-F5344CB8AC3E}">
        <p14:creationId xmlns:p14="http://schemas.microsoft.com/office/powerpoint/2010/main" val="230874136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Annual Privacy Notice</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10/28</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81000" y="742950"/>
            <a:ext cx="8309390" cy="4031873"/>
          </a:xfrm>
          <a:prstGeom prst="rect">
            <a:avLst/>
          </a:prstGeom>
          <a:noFill/>
        </p:spPr>
        <p:txBody>
          <a:bodyPr wrap="square" rtlCol="0">
            <a:spAutoFit/>
          </a:bodyPr>
          <a:lstStyle/>
          <a:p>
            <a:r>
              <a:rPr lang="en-US" sz="1800" b="1" i="1" dirty="0">
                <a:solidFill>
                  <a:schemeClr val="tx2"/>
                </a:solidFill>
                <a:latin typeface="Calibri" panose="020F0502020204030204" pitchFamily="34" charset="0"/>
              </a:rPr>
              <a:t>A</a:t>
            </a:r>
            <a:r>
              <a:rPr lang="en-US" sz="1800" b="1" i="1" dirty="0" smtClean="0">
                <a:solidFill>
                  <a:schemeClr val="tx2"/>
                </a:solidFill>
                <a:latin typeface="Calibri" panose="020F0502020204030204" pitchFamily="34" charset="0"/>
              </a:rPr>
              <a:t>lternative delivery method  - </a:t>
            </a:r>
            <a:r>
              <a:rPr lang="en-US" sz="1800" b="1" dirty="0" smtClean="0">
                <a:solidFill>
                  <a:schemeClr val="tx2"/>
                </a:solidFill>
                <a:latin typeface="Calibri" panose="020F0502020204030204" pitchFamily="34" charset="0"/>
              </a:rPr>
              <a:t>CU must notify membership, not less then annually via a statement message, or disclosure required by law that the notice is available on the CU’s website, it can be mailed by request  and no changes were made.  Also the CU must meet these conditions:</a:t>
            </a:r>
          </a:p>
          <a:p>
            <a:pPr marL="1543050" lvl="1" indent="-342900">
              <a:buFont typeface="Arial" panose="020B0604020202020204" pitchFamily="34" charset="0"/>
              <a:buChar char="•"/>
            </a:pPr>
            <a:r>
              <a:rPr lang="en-US" sz="1600" b="1" dirty="0" smtClean="0">
                <a:solidFill>
                  <a:schemeClr val="tx2"/>
                </a:solidFill>
                <a:latin typeface="Calibri" panose="020F0502020204030204" pitchFamily="34" charset="0"/>
              </a:rPr>
              <a:t>The CU cannot disclose its member’s nonpublic personal information to nonaffiliated third parties in a manner that triggers opt-out rights under the Regulation;</a:t>
            </a:r>
          </a:p>
          <a:p>
            <a:pPr marL="1543050" lvl="1" indent="-342900">
              <a:buFont typeface="Arial" panose="020B0604020202020204" pitchFamily="34" charset="0"/>
              <a:buChar char="•"/>
            </a:pPr>
            <a:r>
              <a:rPr lang="en-US" sz="1600" b="1" dirty="0" smtClean="0">
                <a:solidFill>
                  <a:schemeClr val="tx2"/>
                </a:solidFill>
                <a:latin typeface="Calibri" panose="020F0502020204030204" pitchFamily="34" charset="0"/>
              </a:rPr>
              <a:t>The CU does not include the opt-out notice required under FCRA on their annual privacy notice;</a:t>
            </a:r>
          </a:p>
          <a:p>
            <a:pPr marL="1543050" lvl="1" indent="-342900">
              <a:buFont typeface="Arial" panose="020B0604020202020204" pitchFamily="34" charset="0"/>
              <a:buChar char="•"/>
            </a:pPr>
            <a:r>
              <a:rPr lang="en-US" sz="1600" b="1" dirty="0" smtClean="0">
                <a:solidFill>
                  <a:schemeClr val="tx2"/>
                </a:solidFill>
                <a:latin typeface="Calibri" panose="020F0502020204030204" pitchFamily="34" charset="0"/>
              </a:rPr>
              <a:t>The requirements of section 624 of the FCRA and the Affiliate Marketing rule, if applicable, have been satisfied previously or the annual privacy notice is not the only notice provide to satisfy those requirements;</a:t>
            </a:r>
          </a:p>
          <a:p>
            <a:pPr marL="1543050" lvl="1" indent="-342900">
              <a:buFont typeface="Arial" panose="020B0604020202020204" pitchFamily="34" charset="0"/>
              <a:buChar char="•"/>
            </a:pPr>
            <a:r>
              <a:rPr lang="en-US" sz="1600" b="1" dirty="0" smtClean="0">
                <a:solidFill>
                  <a:schemeClr val="tx2"/>
                </a:solidFill>
                <a:latin typeface="Calibri" panose="020F0502020204030204" pitchFamily="34" charset="0"/>
              </a:rPr>
              <a:t>The information in the privacy notice has not changed; and</a:t>
            </a:r>
          </a:p>
          <a:p>
            <a:pPr marL="1543050" lvl="1" indent="-342900">
              <a:buFont typeface="Arial" panose="020B0604020202020204" pitchFamily="34" charset="0"/>
              <a:buChar char="•"/>
            </a:pPr>
            <a:r>
              <a:rPr lang="en-US" sz="1600" b="1" dirty="0" smtClean="0">
                <a:solidFill>
                  <a:schemeClr val="tx2"/>
                </a:solidFill>
                <a:latin typeface="Calibri" panose="020F0502020204030204" pitchFamily="34" charset="0"/>
              </a:rPr>
              <a:t>The credit union uses the model form provided in the appendix.</a:t>
            </a:r>
          </a:p>
          <a:p>
            <a:pPr marL="1085850" indent="-342900">
              <a:buFont typeface="Arial" panose="020B0604020202020204" pitchFamily="34" charset="0"/>
              <a:buChar char="•"/>
            </a:pPr>
            <a:endParaRPr lang="en-US" sz="2400" b="1" dirty="0">
              <a:solidFill>
                <a:schemeClr val="tx2"/>
              </a:solidFill>
            </a:endParaRPr>
          </a:p>
        </p:txBody>
      </p:sp>
    </p:spTree>
    <p:extLst>
      <p:ext uri="{BB962C8B-B14F-4D97-AF65-F5344CB8AC3E}">
        <p14:creationId xmlns:p14="http://schemas.microsoft.com/office/powerpoint/2010/main" val="121446791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International Remittance Transfers</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11/17</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924012"/>
            <a:ext cx="8312982" cy="3046988"/>
          </a:xfrm>
          <a:prstGeom prst="rect">
            <a:avLst/>
          </a:prstGeom>
          <a:noFill/>
        </p:spPr>
        <p:txBody>
          <a:bodyPr wrap="square" rtlCol="0">
            <a:spAutoFit/>
          </a:bodyPr>
          <a:lstStyle/>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CUs permitted to provide estimates for certain disclosures where exact information can not be determined until July 21, 2020.</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US military installations abroad are considered to be located in a state for purposes of this rule.</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Additional commentary was added to clarify exemptions for business or commercial transfers from a personal, family or household account.</a:t>
            </a:r>
            <a:endParaRPr lang="en-US" sz="24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1901471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61925"/>
            <a:ext cx="9144000" cy="646331"/>
          </a:xfrm>
          <a:prstGeom prst="rect">
            <a:avLst/>
          </a:prstGeom>
          <a:noFill/>
        </p:spPr>
        <p:txBody>
          <a:bodyPr wrap="square" lIns="91440" tIns="45720" rIns="91440" bIns="45720">
            <a:spAutoFit/>
          </a:bodyPr>
          <a:lstStyle/>
          <a:p>
            <a:pPr algn="ctr"/>
            <a:r>
              <a:rPr lang="en-US" sz="3600" b="1" cap="none" spc="0"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Program Overview</a:t>
            </a:r>
            <a:endParaRPr lang="en-US" sz="3600" b="1" cap="none" spc="0" dirty="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663029"/>
            <a:ext cx="2692788" cy="830997"/>
          </a:xfrm>
          <a:prstGeom prst="rect">
            <a:avLst/>
          </a:prstGeom>
          <a:noFill/>
        </p:spPr>
        <p:txBody>
          <a:bodyPr wrap="none" rtlCol="0">
            <a:spAutoFit/>
          </a:bodyPr>
          <a:lstStyle/>
          <a:p>
            <a:r>
              <a:rPr lang="en-US" sz="2600" b="1" u="sng" dirty="0" smtClean="0">
                <a:solidFill>
                  <a:schemeClr val="tx2"/>
                </a:solidFill>
                <a:latin typeface="Calibri" panose="020F0502020204030204" pitchFamily="34" charset="0"/>
              </a:rPr>
              <a:t>First Quarter 2014</a:t>
            </a:r>
          </a:p>
          <a:p>
            <a:endParaRPr lang="en-US" sz="2200" b="1" u="sng" dirty="0" smtClean="0">
              <a:solidFill>
                <a:schemeClr val="tx2"/>
              </a:solidFill>
            </a:endParaRPr>
          </a:p>
        </p:txBody>
      </p:sp>
      <p:sp>
        <p:nvSpPr>
          <p:cNvPr id="4" name="Rectangle 3"/>
          <p:cNvSpPr/>
          <p:nvPr/>
        </p:nvSpPr>
        <p:spPr>
          <a:xfrm>
            <a:off x="1219200" y="1047750"/>
            <a:ext cx="7446562" cy="4485843"/>
          </a:xfrm>
          <a:prstGeom prst="rect">
            <a:avLst/>
          </a:prstGeom>
        </p:spPr>
        <p:txBody>
          <a:bodyPr wrap="square">
            <a:spAutoFit/>
          </a:bodyPr>
          <a:lstStyle/>
          <a:p>
            <a:pPr lvl="0">
              <a:spcBef>
                <a:spcPts val="300"/>
              </a:spcBef>
              <a:spcAft>
                <a:spcPts val="300"/>
              </a:spcAft>
            </a:pPr>
            <a:r>
              <a:rPr lang="en-US" b="1" dirty="0" smtClean="0">
                <a:solidFill>
                  <a:schemeClr val="tx2"/>
                </a:solidFill>
                <a:latin typeface="Calibri" panose="020F0502020204030204" pitchFamily="34" charset="0"/>
              </a:rPr>
              <a:t>NCUA</a:t>
            </a:r>
          </a:p>
          <a:p>
            <a:pPr marL="458788" lvl="0" indent="114300" defTabSz="688975">
              <a:spcBef>
                <a:spcPts val="300"/>
              </a:spcBef>
              <a:spcAft>
                <a:spcPts val="300"/>
              </a:spcAft>
              <a:buFont typeface="Arial" panose="020B0604020202020204" pitchFamily="34" charset="0"/>
              <a:buChar char="•"/>
            </a:pPr>
            <a:r>
              <a:rPr lang="en-US" b="1" dirty="0">
                <a:solidFill>
                  <a:schemeClr val="tx2"/>
                </a:solidFill>
                <a:latin typeface="Calibri" panose="020F0502020204030204" pitchFamily="34" charset="0"/>
              </a:rPr>
              <a:t>	 </a:t>
            </a:r>
            <a:r>
              <a:rPr lang="en-US" b="1" dirty="0" smtClean="0">
                <a:solidFill>
                  <a:schemeClr val="tx2"/>
                </a:solidFill>
                <a:latin typeface="Calibri" panose="020F0502020204030204" pitchFamily="34" charset="0"/>
              </a:rPr>
              <a:t>Liquidity and Contingency Funding</a:t>
            </a:r>
          </a:p>
          <a:p>
            <a:pPr marL="458788" lvl="0" indent="114300" defTabSz="688975">
              <a:spcBef>
                <a:spcPts val="300"/>
              </a:spcBef>
              <a:spcAft>
                <a:spcPts val="300"/>
              </a:spcAft>
              <a:buFont typeface="Arial" panose="020B0604020202020204" pitchFamily="34" charset="0"/>
              <a:buChar char="•"/>
            </a:pPr>
            <a:r>
              <a:rPr lang="en-US" b="1" dirty="0">
                <a:solidFill>
                  <a:schemeClr val="tx2"/>
                </a:solidFill>
                <a:latin typeface="Calibri" panose="020F0502020204030204" pitchFamily="34" charset="0"/>
              </a:rPr>
              <a:t>	 </a:t>
            </a:r>
            <a:r>
              <a:rPr lang="en-US" b="1" dirty="0" smtClean="0">
                <a:solidFill>
                  <a:schemeClr val="tx2"/>
                </a:solidFill>
                <a:latin typeface="Calibri" panose="020F0502020204030204" pitchFamily="34" charset="0"/>
              </a:rPr>
              <a:t>Interest Rate Derivative Authority</a:t>
            </a:r>
            <a:endParaRPr lang="en-US" b="1" dirty="0">
              <a:solidFill>
                <a:schemeClr val="tx2"/>
              </a:solidFill>
              <a:latin typeface="Calibri" panose="020F0502020204030204" pitchFamily="34" charset="0"/>
            </a:endParaRPr>
          </a:p>
          <a:p>
            <a:pPr lvl="0">
              <a:spcBef>
                <a:spcPts val="300"/>
              </a:spcBef>
              <a:spcAft>
                <a:spcPts val="300"/>
              </a:spcAft>
            </a:pPr>
            <a:r>
              <a:rPr lang="en-US" b="1" dirty="0" smtClean="0">
                <a:solidFill>
                  <a:schemeClr val="tx2"/>
                </a:solidFill>
                <a:latin typeface="Calibri" panose="020F0502020204030204" pitchFamily="34" charset="0"/>
              </a:rPr>
              <a:t>CFPB</a:t>
            </a:r>
          </a:p>
          <a:p>
            <a:pPr marL="800100" lvl="1" indent="-342900">
              <a:spcBef>
                <a:spcPts val="300"/>
              </a:spcBef>
              <a:spcAft>
                <a:spcPts val="300"/>
              </a:spcAft>
              <a:buFont typeface="Arial" pitchFamily="34" charset="0"/>
              <a:buChar char="•"/>
            </a:pPr>
            <a:r>
              <a:rPr lang="en-US" b="1" dirty="0">
                <a:solidFill>
                  <a:schemeClr val="tx2"/>
                </a:solidFill>
                <a:latin typeface="Calibri" panose="020F0502020204030204" pitchFamily="34" charset="0"/>
              </a:rPr>
              <a:t>Ability to Repay / Qualified Mortgages</a:t>
            </a:r>
          </a:p>
          <a:p>
            <a:pPr marL="800100" lvl="1" indent="-342900">
              <a:spcBef>
                <a:spcPts val="300"/>
              </a:spcBef>
              <a:spcAft>
                <a:spcPts val="300"/>
              </a:spcAft>
              <a:buFont typeface="Arial" pitchFamily="34" charset="0"/>
              <a:buChar char="•"/>
            </a:pPr>
            <a:r>
              <a:rPr lang="en-US" b="1" dirty="0">
                <a:solidFill>
                  <a:schemeClr val="tx2"/>
                </a:solidFill>
                <a:latin typeface="Calibri" panose="020F0502020204030204" pitchFamily="34" charset="0"/>
              </a:rPr>
              <a:t>Loan Originator Compensation</a:t>
            </a:r>
          </a:p>
          <a:p>
            <a:pPr marL="800100" lvl="1" indent="-342900">
              <a:spcBef>
                <a:spcPts val="300"/>
              </a:spcBef>
              <a:spcAft>
                <a:spcPts val="300"/>
              </a:spcAft>
              <a:buFont typeface="Arial" pitchFamily="34" charset="0"/>
              <a:buChar char="•"/>
            </a:pPr>
            <a:r>
              <a:rPr lang="en-US" b="1" dirty="0">
                <a:solidFill>
                  <a:schemeClr val="tx2"/>
                </a:solidFill>
                <a:latin typeface="Calibri" panose="020F0502020204030204" pitchFamily="34" charset="0"/>
              </a:rPr>
              <a:t>Valuations and Appraisal Requirements</a:t>
            </a:r>
          </a:p>
          <a:p>
            <a:pPr marL="800100" lvl="1" indent="-342900">
              <a:spcBef>
                <a:spcPts val="300"/>
              </a:spcBef>
              <a:spcAft>
                <a:spcPts val="300"/>
              </a:spcAft>
              <a:buFont typeface="Arial" pitchFamily="34" charset="0"/>
              <a:buChar char="•"/>
            </a:pPr>
            <a:r>
              <a:rPr lang="en-US" b="1" dirty="0">
                <a:solidFill>
                  <a:schemeClr val="tx2"/>
                </a:solidFill>
                <a:latin typeface="Calibri" panose="020F0502020204030204" pitchFamily="34" charset="0"/>
              </a:rPr>
              <a:t>HOEPA Rules</a:t>
            </a:r>
          </a:p>
          <a:p>
            <a:pPr marL="800100" lvl="1" indent="-342900">
              <a:spcBef>
                <a:spcPts val="300"/>
              </a:spcBef>
              <a:spcAft>
                <a:spcPts val="300"/>
              </a:spcAft>
              <a:buFont typeface="Arial" pitchFamily="34" charset="0"/>
              <a:buChar char="•"/>
            </a:pPr>
            <a:r>
              <a:rPr lang="en-US" b="1" dirty="0">
                <a:solidFill>
                  <a:schemeClr val="tx2"/>
                </a:solidFill>
                <a:latin typeface="Calibri" panose="020F0502020204030204" pitchFamily="34" charset="0"/>
              </a:rPr>
              <a:t>Mortgage Servicing</a:t>
            </a:r>
          </a:p>
          <a:p>
            <a:pPr marL="342900" lvl="0" indent="-342900">
              <a:spcBef>
                <a:spcPts val="600"/>
              </a:spcBef>
              <a:spcAft>
                <a:spcPts val="600"/>
              </a:spcAft>
              <a:buFont typeface="Arial" pitchFamily="34" charset="0"/>
              <a:buChar char="•"/>
            </a:pPr>
            <a:endParaRPr lang="en-US" sz="2400" b="1" dirty="0" smtClean="0">
              <a:solidFill>
                <a:schemeClr val="tx2"/>
              </a:solidFill>
            </a:endParaRPr>
          </a:p>
          <a:p>
            <a:pPr marL="342900" lvl="0" indent="-342900">
              <a:spcBef>
                <a:spcPts val="600"/>
              </a:spcBef>
              <a:spcAft>
                <a:spcPts val="600"/>
              </a:spcAft>
              <a:buFont typeface="Arial" pitchFamily="34" charset="0"/>
              <a:buChar char="•"/>
            </a:pPr>
            <a:endParaRPr lang="en-US" sz="2400" b="1" dirty="0">
              <a:solidFill>
                <a:schemeClr val="tx2"/>
              </a:solidFill>
            </a:endParaRPr>
          </a:p>
        </p:txBody>
      </p:sp>
    </p:spTree>
    <p:extLst>
      <p:ext uri="{BB962C8B-B14F-4D97-AF65-F5344CB8AC3E}">
        <p14:creationId xmlns:p14="http://schemas.microsoft.com/office/powerpoint/2010/main" val="177513074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200023"/>
            <a:ext cx="88392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Ability to Repay QM Cure Provision</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11/03</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742950"/>
            <a:ext cx="8382000" cy="3662541"/>
          </a:xfrm>
          <a:prstGeom prst="rect">
            <a:avLst/>
          </a:prstGeom>
          <a:noFill/>
        </p:spPr>
        <p:txBody>
          <a:bodyPr wrap="square" rtlCol="0">
            <a:spAutoFit/>
          </a:bodyPr>
          <a:lstStyle/>
          <a:p>
            <a:r>
              <a:rPr lang="en-US" sz="1800" b="1" dirty="0" smtClean="0">
                <a:solidFill>
                  <a:schemeClr val="tx2"/>
                </a:solidFill>
                <a:latin typeface="Calibri" panose="020F0502020204030204" pitchFamily="34" charset="0"/>
              </a:rPr>
              <a:t>CUs have a post-consummation cure mechanism for loans that exceed the points and fees threshold for a Qualified Mortgage (QM).</a:t>
            </a:r>
          </a:p>
          <a:p>
            <a:pPr marL="1085850" indent="-342900">
              <a:buFont typeface="Arial" panose="020B0604020202020204" pitchFamily="34" charset="0"/>
              <a:buChar char="•"/>
            </a:pPr>
            <a:r>
              <a:rPr lang="en-US" sz="1600" b="1" dirty="0" smtClean="0">
                <a:solidFill>
                  <a:schemeClr val="tx2"/>
                </a:solidFill>
                <a:latin typeface="Calibri" panose="020F0502020204030204" pitchFamily="34" charset="0"/>
              </a:rPr>
              <a:t>The loan has to meet all other QM criteria;</a:t>
            </a:r>
          </a:p>
          <a:p>
            <a:pPr marL="1085850" indent="-342900">
              <a:buFont typeface="Arial" panose="020B0604020202020204" pitchFamily="34" charset="0"/>
              <a:buChar char="•"/>
            </a:pPr>
            <a:r>
              <a:rPr lang="en-US" sz="1600" b="1" dirty="0" smtClean="0">
                <a:solidFill>
                  <a:schemeClr val="tx2"/>
                </a:solidFill>
                <a:latin typeface="Calibri" panose="020F0502020204030204" pitchFamily="34" charset="0"/>
              </a:rPr>
              <a:t>The loan refund has to be made to the member 210 days after consummation and prior to the occurrence of any action by the borrower or prior to the borrower becoming 60 days past due;</a:t>
            </a:r>
          </a:p>
          <a:p>
            <a:pPr marL="1085850" indent="-342900">
              <a:buFont typeface="Arial" panose="020B0604020202020204" pitchFamily="34" charset="0"/>
              <a:buChar char="•"/>
            </a:pPr>
            <a:r>
              <a:rPr lang="en-US" sz="1600" b="1" dirty="0" smtClean="0">
                <a:solidFill>
                  <a:schemeClr val="tx2"/>
                </a:solidFill>
                <a:latin typeface="Calibri" panose="020F0502020204030204" pitchFamily="34" charset="0"/>
              </a:rPr>
              <a:t>The CU has policies and procedures to address a review of loans to determine if points and fees exceed limits and are refunded in accordance with regulation;</a:t>
            </a:r>
          </a:p>
          <a:p>
            <a:pPr marL="1085850" indent="-342900">
              <a:buFont typeface="Arial" panose="020B0604020202020204" pitchFamily="34" charset="0"/>
              <a:buChar char="•"/>
            </a:pPr>
            <a:r>
              <a:rPr lang="en-US" sz="1600" b="1" dirty="0" smtClean="0">
                <a:solidFill>
                  <a:schemeClr val="tx2"/>
                </a:solidFill>
                <a:latin typeface="Calibri" panose="020F0502020204030204" pitchFamily="34" charset="0"/>
              </a:rPr>
              <a:t>CU issues a refund in a manner agreeable for the member and in an amount not less than the sum of:</a:t>
            </a:r>
          </a:p>
          <a:p>
            <a:pPr marL="1543050" lvl="1" indent="-342900">
              <a:buFont typeface="Arial" panose="020B0604020202020204" pitchFamily="34" charset="0"/>
              <a:buChar char="•"/>
            </a:pPr>
            <a:r>
              <a:rPr lang="en-US" sz="1600" b="1" dirty="0" smtClean="0">
                <a:solidFill>
                  <a:schemeClr val="tx2"/>
                </a:solidFill>
                <a:latin typeface="Calibri" panose="020F0502020204030204" pitchFamily="34" charset="0"/>
              </a:rPr>
              <a:t>The dollar amount by which the transaction’s total points and fees exceeds the applicable QM limit; and</a:t>
            </a:r>
          </a:p>
          <a:p>
            <a:pPr marL="1543050" lvl="1" indent="-342900">
              <a:buFont typeface="Arial" panose="020B0604020202020204" pitchFamily="34" charset="0"/>
              <a:buChar char="•"/>
            </a:pPr>
            <a:r>
              <a:rPr lang="en-US" sz="1600" b="1" dirty="0" smtClean="0">
                <a:solidFill>
                  <a:schemeClr val="tx2"/>
                </a:solidFill>
                <a:latin typeface="Calibri" panose="020F0502020204030204" pitchFamily="34" charset="0"/>
              </a:rPr>
              <a:t>Interest on the dollar amount, calculated using the contract interest rate applicable during the period from consummation until payment is made.</a:t>
            </a:r>
            <a:endParaRPr lang="en-US" sz="1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56000038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FASB – Accounting for Goodwill</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12/15</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924012"/>
            <a:ext cx="8312982" cy="3139321"/>
          </a:xfrm>
          <a:prstGeom prst="rect">
            <a:avLst/>
          </a:prstGeom>
          <a:noFill/>
        </p:spPr>
        <p:txBody>
          <a:bodyPr wrap="square" rtlCol="0">
            <a:spAutoFit/>
          </a:bodyPr>
          <a:lstStyle/>
          <a:p>
            <a:pPr marL="1085850" indent="-342900">
              <a:buFont typeface="Arial" panose="020B0604020202020204" pitchFamily="34" charset="0"/>
              <a:buChar char="•"/>
            </a:pPr>
            <a:r>
              <a:rPr lang="en-US" sz="2200" b="1" dirty="0" smtClean="0">
                <a:solidFill>
                  <a:schemeClr val="tx2"/>
                </a:solidFill>
                <a:latin typeface="Calibri" panose="020F0502020204030204" pitchFamily="34" charset="0"/>
              </a:rPr>
              <a:t>Amendments allow for an accounting alternative for the subsequent measurement of goodwill.</a:t>
            </a:r>
          </a:p>
          <a:p>
            <a:pPr marL="1085850" indent="-342900">
              <a:buFont typeface="Arial" panose="020B0604020202020204" pitchFamily="34" charset="0"/>
              <a:buChar char="•"/>
            </a:pPr>
            <a:r>
              <a:rPr lang="en-US" sz="2200" b="1" dirty="0" smtClean="0">
                <a:solidFill>
                  <a:schemeClr val="tx2"/>
                </a:solidFill>
                <a:latin typeface="Calibri" panose="020F0502020204030204" pitchFamily="34" charset="0"/>
              </a:rPr>
              <a:t>If alternative is elected, credit union should amortize goodwill on a straight-line basis over 10 years, or less than 10 years if the entity demonstrates that another useful life is more appropriate.</a:t>
            </a:r>
          </a:p>
          <a:p>
            <a:pPr marL="1085850" indent="-342900">
              <a:buFont typeface="Arial" panose="020B0604020202020204" pitchFamily="34" charset="0"/>
              <a:buChar char="•"/>
            </a:pPr>
            <a:r>
              <a:rPr lang="en-US" sz="2200" b="1" dirty="0" smtClean="0">
                <a:solidFill>
                  <a:schemeClr val="tx2"/>
                </a:solidFill>
                <a:latin typeface="Calibri" panose="020F0502020204030204" pitchFamily="34" charset="0"/>
              </a:rPr>
              <a:t>Goodwill must be tested for impairment when a triggering event occurs indicating that the fair value of an entity may be below its carrying amount.</a:t>
            </a:r>
            <a:endParaRPr lang="en-US" sz="2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312328001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04800" y="238125"/>
            <a:ext cx="8305800"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lvl1pPr marL="3048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1pPr>
            <a:lvl2pPr marL="635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2pPr>
            <a:lvl3pPr marL="1016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3pPr>
            <a:lvl4pPr marL="1397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4pPr>
            <a:lvl5pPr marL="1778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5pPr>
            <a:lvl6pPr marL="22352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6pPr>
            <a:lvl7pPr marL="26924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7pPr>
            <a:lvl8pPr marL="31496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8pPr>
            <a:lvl9pPr marL="36068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9pPr>
          </a:lstStyle>
          <a:p>
            <a:pPr marL="0" indent="0" algn="ctr" eaLnBrk="1" hangingPunct="1">
              <a:spcBef>
                <a:spcPts val="0"/>
              </a:spcBef>
              <a:buFont typeface="Gill Sans Light" charset="0"/>
              <a:buNone/>
              <a:defRPr/>
            </a:pPr>
            <a:r>
              <a:rPr lang="en-US" sz="4000" i="1" dirty="0" smtClean="0">
                <a:solidFill>
                  <a:schemeClr val="tx2"/>
                </a:solidFill>
                <a:latin typeface="Times New Roman" pitchFamily="18" charset="0"/>
                <a:cs typeface="Times New Roman" pitchFamily="18" charset="0"/>
                <a:sym typeface="Gill Sans Light" charset="0"/>
              </a:rPr>
              <a:t>Thank you for joining us for this overview of the Credit Union Compliance Connection. Stay Tuned……..</a:t>
            </a:r>
            <a:endParaRPr lang="en-US" sz="4000" dirty="0" smtClean="0">
              <a:solidFill>
                <a:schemeClr val="tx2"/>
              </a:solidFill>
              <a:latin typeface="Times New Roman" pitchFamily="18" charset="0"/>
              <a:cs typeface="Times New Roman" pitchFamily="18" charset="0"/>
              <a:sym typeface="Gill Sans Light"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394732"/>
            <a:ext cx="5934075" cy="857250"/>
          </a:xfrm>
          <a:prstGeom prst="rect">
            <a:avLst/>
          </a:prstGeom>
          <a:noFill/>
          <a:ln>
            <a:noFill/>
          </a:ln>
        </p:spPr>
      </p:pic>
      <p:pic>
        <p:nvPicPr>
          <p:cNvPr id="1027" name="Picture 20"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83" y="3286050"/>
            <a:ext cx="5934075" cy="96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9042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61925"/>
            <a:ext cx="9144000" cy="646331"/>
          </a:xfrm>
          <a:prstGeom prst="rect">
            <a:avLst/>
          </a:prstGeom>
          <a:noFill/>
        </p:spPr>
        <p:txBody>
          <a:bodyPr wrap="square" lIns="91440" tIns="45720" rIns="91440" bIns="45720">
            <a:spAutoFit/>
          </a:bodyPr>
          <a:lstStyle/>
          <a:p>
            <a:pPr algn="ctr"/>
            <a:r>
              <a:rPr lang="en-US" sz="3600" b="1" cap="none" spc="0"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Program Overview</a:t>
            </a:r>
            <a:endParaRPr lang="en-US" sz="3600" b="1" cap="none" spc="0" dirty="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99919" y="971550"/>
            <a:ext cx="5787097" cy="2292935"/>
          </a:xfrm>
          <a:prstGeom prst="rect">
            <a:avLst/>
          </a:prstGeom>
          <a:noFill/>
        </p:spPr>
        <p:txBody>
          <a:bodyPr wrap="none" rtlCol="0">
            <a:spAutoFit/>
          </a:bodyPr>
          <a:lstStyle/>
          <a:p>
            <a:pPr>
              <a:spcBef>
                <a:spcPts val="600"/>
              </a:spcBef>
              <a:spcAft>
                <a:spcPts val="600"/>
              </a:spcAft>
            </a:pPr>
            <a:r>
              <a:rPr lang="en-US" sz="3000" b="1" u="sng" dirty="0">
                <a:solidFill>
                  <a:schemeClr val="tx2"/>
                </a:solidFill>
                <a:latin typeface="Calibri" panose="020F0502020204030204" pitchFamily="34" charset="0"/>
              </a:rPr>
              <a:t>Second Quarter 2014</a:t>
            </a:r>
          </a:p>
          <a:p>
            <a:endParaRPr lang="en-US" sz="500" b="1" u="sng" dirty="0">
              <a:solidFill>
                <a:schemeClr val="tx2"/>
              </a:solidFill>
              <a:latin typeface="Calibri" panose="020F0502020204030204" pitchFamily="34" charset="0"/>
            </a:endParaRPr>
          </a:p>
          <a:p>
            <a:pPr lvl="1">
              <a:spcBef>
                <a:spcPts val="600"/>
              </a:spcBef>
              <a:spcAft>
                <a:spcPts val="600"/>
              </a:spcAft>
            </a:pPr>
            <a:r>
              <a:rPr lang="en-US" sz="2600" b="1" dirty="0" smtClean="0">
                <a:solidFill>
                  <a:srgbClr val="000000"/>
                </a:solidFill>
                <a:latin typeface="Calibri" panose="020F0502020204030204" pitchFamily="34" charset="0"/>
              </a:rPr>
              <a:t>NCUA</a:t>
            </a:r>
          </a:p>
          <a:p>
            <a:pPr marL="800100" lvl="1" indent="-342900">
              <a:spcBef>
                <a:spcPts val="600"/>
              </a:spcBef>
              <a:spcAft>
                <a:spcPts val="600"/>
              </a:spcAft>
              <a:buFont typeface="Arial" pitchFamily="34" charset="0"/>
              <a:buChar char="•"/>
            </a:pPr>
            <a:r>
              <a:rPr lang="en-US" sz="2600" b="1" dirty="0">
                <a:solidFill>
                  <a:srgbClr val="000000"/>
                </a:solidFill>
                <a:latin typeface="Calibri" panose="020F0502020204030204" pitchFamily="34" charset="0"/>
              </a:rPr>
              <a:t>Credit Union Service Organizations</a:t>
            </a:r>
          </a:p>
          <a:p>
            <a:pPr marL="800100" lvl="1" indent="-342900">
              <a:spcBef>
                <a:spcPts val="600"/>
              </a:spcBef>
              <a:spcAft>
                <a:spcPts val="600"/>
              </a:spcAft>
              <a:buFont typeface="Arial" pitchFamily="34" charset="0"/>
              <a:buChar char="•"/>
            </a:pPr>
            <a:r>
              <a:rPr lang="en-US" sz="2600" b="1" dirty="0" smtClean="0">
                <a:solidFill>
                  <a:srgbClr val="000000"/>
                </a:solidFill>
                <a:latin typeface="Calibri" panose="020F0502020204030204" pitchFamily="34" charset="0"/>
              </a:rPr>
              <a:t>Capital Planning and Stress Testing</a:t>
            </a:r>
          </a:p>
        </p:txBody>
      </p:sp>
    </p:spTree>
    <p:extLst>
      <p:ext uri="{BB962C8B-B14F-4D97-AF65-F5344CB8AC3E}">
        <p14:creationId xmlns:p14="http://schemas.microsoft.com/office/powerpoint/2010/main" val="313034068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61925"/>
            <a:ext cx="9144000" cy="646331"/>
          </a:xfrm>
          <a:prstGeom prst="rect">
            <a:avLst/>
          </a:prstGeom>
          <a:noFill/>
        </p:spPr>
        <p:txBody>
          <a:bodyPr wrap="square" lIns="91440" tIns="45720" rIns="91440" bIns="45720">
            <a:spAutoFit/>
          </a:bodyPr>
          <a:lstStyle/>
          <a:p>
            <a:pPr algn="ctr"/>
            <a:r>
              <a:rPr lang="en-US" sz="3600" b="1" cap="none" spc="0"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Program Overview</a:t>
            </a:r>
            <a:endParaRPr lang="en-US" sz="3600" b="1" cap="none" spc="0" dirty="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99919" y="971550"/>
            <a:ext cx="7381316" cy="2846933"/>
          </a:xfrm>
          <a:prstGeom prst="rect">
            <a:avLst/>
          </a:prstGeom>
          <a:noFill/>
        </p:spPr>
        <p:txBody>
          <a:bodyPr wrap="none" rtlCol="0">
            <a:spAutoFit/>
          </a:bodyPr>
          <a:lstStyle/>
          <a:p>
            <a:r>
              <a:rPr lang="en-US" sz="3000" b="1" u="sng" dirty="0" smtClean="0">
                <a:solidFill>
                  <a:schemeClr val="tx2"/>
                </a:solidFill>
                <a:latin typeface="Calibri" panose="020F0502020204030204" pitchFamily="34" charset="0"/>
              </a:rPr>
              <a:t>Third </a:t>
            </a:r>
            <a:r>
              <a:rPr lang="en-US" sz="3000" b="1" u="sng" dirty="0">
                <a:solidFill>
                  <a:schemeClr val="tx2"/>
                </a:solidFill>
                <a:latin typeface="Calibri" panose="020F0502020204030204" pitchFamily="34" charset="0"/>
              </a:rPr>
              <a:t>Quarter </a:t>
            </a:r>
            <a:r>
              <a:rPr lang="en-US" sz="3000" b="1" u="sng" dirty="0" smtClean="0">
                <a:solidFill>
                  <a:schemeClr val="tx2"/>
                </a:solidFill>
                <a:latin typeface="Calibri" panose="020F0502020204030204" pitchFamily="34" charset="0"/>
              </a:rPr>
              <a:t>2014</a:t>
            </a:r>
          </a:p>
          <a:p>
            <a:pPr lvl="1">
              <a:spcBef>
                <a:spcPts val="600"/>
              </a:spcBef>
              <a:spcAft>
                <a:spcPts val="600"/>
              </a:spcAft>
            </a:pPr>
            <a:r>
              <a:rPr lang="en-US" sz="2600" b="1" dirty="0" smtClean="0">
                <a:solidFill>
                  <a:srgbClr val="000000"/>
                </a:solidFill>
                <a:latin typeface="Calibri" panose="020F0502020204030204" pitchFamily="34" charset="0"/>
              </a:rPr>
              <a:t>IRS</a:t>
            </a:r>
            <a:endParaRPr lang="en-US" sz="2600" b="1" dirty="0">
              <a:solidFill>
                <a:srgbClr val="000000"/>
              </a:solidFill>
              <a:latin typeface="Calibri" panose="020F0502020204030204" pitchFamily="34" charset="0"/>
            </a:endParaRPr>
          </a:p>
          <a:p>
            <a:pPr marL="800100" lvl="1" indent="-342900">
              <a:spcBef>
                <a:spcPts val="600"/>
              </a:spcBef>
              <a:spcAft>
                <a:spcPts val="600"/>
              </a:spcAft>
              <a:buFont typeface="Arial" pitchFamily="34" charset="0"/>
              <a:buChar char="•"/>
            </a:pPr>
            <a:r>
              <a:rPr lang="en-US" sz="2600" b="1" dirty="0" smtClean="0">
                <a:solidFill>
                  <a:srgbClr val="000000"/>
                </a:solidFill>
                <a:latin typeface="Calibri" panose="020F0502020204030204" pitchFamily="34" charset="0"/>
              </a:rPr>
              <a:t>Foreign Account Tax Compliance Act (FATCA)</a:t>
            </a:r>
          </a:p>
          <a:p>
            <a:pPr lvl="1">
              <a:spcBef>
                <a:spcPts val="600"/>
              </a:spcBef>
              <a:spcAft>
                <a:spcPts val="600"/>
              </a:spcAft>
            </a:pPr>
            <a:r>
              <a:rPr lang="en-US" sz="2600" b="1" dirty="0" smtClean="0">
                <a:solidFill>
                  <a:srgbClr val="000000"/>
                </a:solidFill>
                <a:latin typeface="Calibri" panose="020F0502020204030204" pitchFamily="34" charset="0"/>
              </a:rPr>
              <a:t>NCUA</a:t>
            </a:r>
          </a:p>
          <a:p>
            <a:pPr marL="800100" lvl="1" indent="-342900">
              <a:spcBef>
                <a:spcPts val="600"/>
              </a:spcBef>
              <a:spcAft>
                <a:spcPts val="600"/>
              </a:spcAft>
              <a:buFont typeface="Arial" panose="020B0604020202020204" pitchFamily="34" charset="0"/>
              <a:buChar char="•"/>
            </a:pPr>
            <a:r>
              <a:rPr lang="en-US" sz="2600" b="1" dirty="0" smtClean="0">
                <a:solidFill>
                  <a:srgbClr val="000000"/>
                </a:solidFill>
                <a:latin typeface="Calibri" panose="020F0502020204030204" pitchFamily="34" charset="0"/>
              </a:rPr>
              <a:t>Voluntary Liquidations (Federal Credit Unions)</a:t>
            </a:r>
            <a:endParaRPr lang="en-US" sz="2600" b="1" dirty="0">
              <a:solidFill>
                <a:srgbClr val="000000"/>
              </a:solidFill>
              <a:latin typeface="Calibri" panose="020F0502020204030204" pitchFamily="34" charset="0"/>
            </a:endParaRPr>
          </a:p>
          <a:p>
            <a:endParaRPr lang="en-US" sz="500" b="1" u="sng" dirty="0">
              <a:solidFill>
                <a:schemeClr val="tx2"/>
              </a:solidFill>
            </a:endParaRPr>
          </a:p>
        </p:txBody>
      </p:sp>
    </p:spTree>
    <p:extLst>
      <p:ext uri="{BB962C8B-B14F-4D97-AF65-F5344CB8AC3E}">
        <p14:creationId xmlns:p14="http://schemas.microsoft.com/office/powerpoint/2010/main" val="18072620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61925"/>
            <a:ext cx="9144000" cy="646331"/>
          </a:xfrm>
          <a:prstGeom prst="rect">
            <a:avLst/>
          </a:prstGeom>
          <a:noFill/>
        </p:spPr>
        <p:txBody>
          <a:bodyPr wrap="square" lIns="91440" tIns="45720" rIns="91440" bIns="45720">
            <a:spAutoFit/>
          </a:bodyPr>
          <a:lstStyle/>
          <a:p>
            <a:pPr algn="ctr"/>
            <a:r>
              <a:rPr lang="en-US" sz="3600" b="1" cap="none" spc="0"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Program Overview</a:t>
            </a:r>
            <a:endParaRPr lang="en-US" sz="3600" b="1" cap="none" spc="0" dirty="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09600" y="742950"/>
            <a:ext cx="7162800" cy="3954929"/>
          </a:xfrm>
          <a:prstGeom prst="rect">
            <a:avLst/>
          </a:prstGeom>
          <a:noFill/>
        </p:spPr>
        <p:txBody>
          <a:bodyPr wrap="square" rtlCol="0">
            <a:spAutoFit/>
          </a:bodyPr>
          <a:lstStyle/>
          <a:p>
            <a:r>
              <a:rPr lang="en-US" sz="3000" b="1" u="sng" dirty="0" smtClean="0">
                <a:solidFill>
                  <a:schemeClr val="tx2"/>
                </a:solidFill>
                <a:latin typeface="Calibri" panose="020F0502020204030204" pitchFamily="34" charset="0"/>
              </a:rPr>
              <a:t>Fourth </a:t>
            </a:r>
            <a:r>
              <a:rPr lang="en-US" sz="3000" b="1" u="sng" dirty="0">
                <a:solidFill>
                  <a:schemeClr val="tx2"/>
                </a:solidFill>
                <a:latin typeface="Calibri" panose="020F0502020204030204" pitchFamily="34" charset="0"/>
              </a:rPr>
              <a:t>Quarter </a:t>
            </a:r>
            <a:r>
              <a:rPr lang="en-US" sz="3000" b="1" u="sng" dirty="0" smtClean="0">
                <a:solidFill>
                  <a:schemeClr val="tx2"/>
                </a:solidFill>
                <a:latin typeface="Calibri" panose="020F0502020204030204" pitchFamily="34" charset="0"/>
              </a:rPr>
              <a:t>2014</a:t>
            </a:r>
          </a:p>
          <a:p>
            <a:pPr lvl="1">
              <a:spcBef>
                <a:spcPts val="600"/>
              </a:spcBef>
              <a:spcAft>
                <a:spcPts val="600"/>
              </a:spcAft>
            </a:pPr>
            <a:r>
              <a:rPr lang="en-US" sz="2500" b="1" dirty="0" smtClean="0">
                <a:solidFill>
                  <a:srgbClr val="000000"/>
                </a:solidFill>
                <a:latin typeface="Calibri" panose="020F0502020204030204" pitchFamily="34" charset="0"/>
              </a:rPr>
              <a:t>CFPB</a:t>
            </a:r>
            <a:endParaRPr lang="en-US" sz="2500" b="1" dirty="0">
              <a:solidFill>
                <a:srgbClr val="000000"/>
              </a:solidFill>
              <a:latin typeface="Calibri" panose="020F0502020204030204" pitchFamily="34" charset="0"/>
            </a:endParaRPr>
          </a:p>
          <a:p>
            <a:pPr marL="800100" lvl="1" indent="-342900">
              <a:spcBef>
                <a:spcPts val="600"/>
              </a:spcBef>
              <a:spcAft>
                <a:spcPts val="600"/>
              </a:spcAft>
              <a:buFont typeface="Arial" pitchFamily="34" charset="0"/>
              <a:buChar char="•"/>
            </a:pPr>
            <a:r>
              <a:rPr lang="en-US" sz="2500" b="1" dirty="0" smtClean="0">
                <a:solidFill>
                  <a:srgbClr val="000000"/>
                </a:solidFill>
                <a:latin typeface="Calibri" panose="020F0502020204030204" pitchFamily="34" charset="0"/>
              </a:rPr>
              <a:t>Annual Privacy Notice Revisions</a:t>
            </a:r>
          </a:p>
          <a:p>
            <a:pPr marL="800100" lvl="1" indent="-342900">
              <a:spcBef>
                <a:spcPts val="600"/>
              </a:spcBef>
              <a:spcAft>
                <a:spcPts val="600"/>
              </a:spcAft>
              <a:buFont typeface="Arial" pitchFamily="34" charset="0"/>
              <a:buChar char="•"/>
            </a:pPr>
            <a:r>
              <a:rPr lang="en-US" sz="2500" b="1" dirty="0" smtClean="0">
                <a:solidFill>
                  <a:srgbClr val="000000"/>
                </a:solidFill>
                <a:latin typeface="Calibri" panose="020F0502020204030204" pitchFamily="34" charset="0"/>
              </a:rPr>
              <a:t>International Remittance Transfer Exceptions</a:t>
            </a:r>
          </a:p>
          <a:p>
            <a:pPr marL="800100" lvl="1" indent="-342900">
              <a:spcBef>
                <a:spcPts val="600"/>
              </a:spcBef>
              <a:spcAft>
                <a:spcPts val="600"/>
              </a:spcAft>
              <a:buFont typeface="Arial" pitchFamily="34" charset="0"/>
              <a:buChar char="•"/>
            </a:pPr>
            <a:r>
              <a:rPr lang="en-US" sz="2500" b="1" dirty="0" smtClean="0">
                <a:solidFill>
                  <a:srgbClr val="000000"/>
                </a:solidFill>
                <a:latin typeface="Calibri" panose="020F0502020204030204" pitchFamily="34" charset="0"/>
              </a:rPr>
              <a:t>Qualified Mortgage Cure Provision</a:t>
            </a:r>
          </a:p>
          <a:p>
            <a:pPr lvl="1">
              <a:spcBef>
                <a:spcPts val="600"/>
              </a:spcBef>
              <a:spcAft>
                <a:spcPts val="600"/>
              </a:spcAft>
            </a:pPr>
            <a:r>
              <a:rPr lang="en-US" sz="2500" b="1" dirty="0" smtClean="0">
                <a:solidFill>
                  <a:srgbClr val="000000"/>
                </a:solidFill>
                <a:latin typeface="Calibri" panose="020F0502020204030204" pitchFamily="34" charset="0"/>
              </a:rPr>
              <a:t>FASB</a:t>
            </a:r>
          </a:p>
          <a:p>
            <a:pPr marL="800100" lvl="1" indent="-342900">
              <a:spcBef>
                <a:spcPts val="600"/>
              </a:spcBef>
              <a:spcAft>
                <a:spcPts val="600"/>
              </a:spcAft>
              <a:buFont typeface="Arial" panose="020B0604020202020204" pitchFamily="34" charset="0"/>
              <a:buChar char="•"/>
            </a:pPr>
            <a:r>
              <a:rPr lang="en-US" sz="2500" b="1" dirty="0" smtClean="0">
                <a:solidFill>
                  <a:srgbClr val="000000"/>
                </a:solidFill>
                <a:latin typeface="Calibri" panose="020F0502020204030204" pitchFamily="34" charset="0"/>
              </a:rPr>
              <a:t>Goodwill accounting measurement</a:t>
            </a:r>
          </a:p>
          <a:p>
            <a:endParaRPr lang="en-US" sz="500" b="1" u="sng" dirty="0">
              <a:solidFill>
                <a:schemeClr val="tx2"/>
              </a:solidFill>
            </a:endParaRPr>
          </a:p>
        </p:txBody>
      </p:sp>
    </p:spTree>
    <p:extLst>
      <p:ext uri="{BB962C8B-B14F-4D97-AF65-F5344CB8AC3E}">
        <p14:creationId xmlns:p14="http://schemas.microsoft.com/office/powerpoint/2010/main" val="30255704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15553"/>
          </a:xfrm>
          <a:prstGeom prst="rect">
            <a:avLst/>
          </a:prstGeom>
          <a:noFill/>
        </p:spPr>
        <p:txBody>
          <a:bodyPr wrap="square" lIns="91440" tIns="45720" rIns="91440" bIns="45720">
            <a:spAutoFit/>
          </a:bodyPr>
          <a:lstStyle/>
          <a:p>
            <a:r>
              <a:rPr lang="en-US" sz="34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NCUA – Liquidity &amp; Contingency Funding</a:t>
            </a:r>
            <a:endParaRPr lang="en-US" sz="34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3/31/2014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450018" y="921235"/>
            <a:ext cx="8167764" cy="3200876"/>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2400" b="1" i="0" u="none" strike="noStrike" baseline="0" dirty="0" smtClean="0">
                <a:solidFill>
                  <a:schemeClr val="tx2"/>
                </a:solidFill>
                <a:latin typeface="Calibri" panose="020F0502020204030204" pitchFamily="34" charset="0"/>
              </a:rPr>
              <a:t>FICUs with assets &lt; $50 million must maintain a basic written policy for managing liquidity and a list of contingent liquidity sources.</a:t>
            </a:r>
          </a:p>
          <a:p>
            <a:pPr marL="457200" indent="-457200">
              <a:spcAft>
                <a:spcPts val="600"/>
              </a:spcAft>
              <a:buFont typeface="Arial" panose="020B0604020202020204" pitchFamily="34" charset="0"/>
              <a:buChar char="•"/>
            </a:pPr>
            <a:r>
              <a:rPr lang="en-US" sz="2400" b="1" dirty="0">
                <a:solidFill>
                  <a:schemeClr val="tx2"/>
                </a:solidFill>
                <a:latin typeface="Calibri" panose="020F0502020204030204" pitchFamily="34" charset="0"/>
              </a:rPr>
              <a:t>FICUs with assets </a:t>
            </a:r>
            <a:r>
              <a:rPr lang="en-US" sz="2400" b="1" dirty="0" smtClean="0">
                <a:solidFill>
                  <a:schemeClr val="tx2"/>
                </a:solidFill>
                <a:latin typeface="Calibri" panose="020F0502020204030204" pitchFamily="34" charset="0"/>
              </a:rPr>
              <a:t>&gt; $50 </a:t>
            </a:r>
            <a:r>
              <a:rPr lang="en-US" sz="2400" b="1" dirty="0">
                <a:solidFill>
                  <a:schemeClr val="tx2"/>
                </a:solidFill>
                <a:latin typeface="Calibri" panose="020F0502020204030204" pitchFamily="34" charset="0"/>
              </a:rPr>
              <a:t>million </a:t>
            </a:r>
            <a:r>
              <a:rPr lang="en-US" sz="2400" b="1" dirty="0" smtClean="0">
                <a:solidFill>
                  <a:schemeClr val="tx2"/>
                </a:solidFill>
                <a:latin typeface="Calibri" panose="020F0502020204030204" pitchFamily="34" charset="0"/>
              </a:rPr>
              <a:t>must </a:t>
            </a:r>
            <a:r>
              <a:rPr lang="en-US" sz="2400" b="1" dirty="0">
                <a:solidFill>
                  <a:schemeClr val="tx2"/>
                </a:solidFill>
                <a:latin typeface="Calibri" panose="020F0502020204030204" pitchFamily="34" charset="0"/>
              </a:rPr>
              <a:t>have </a:t>
            </a:r>
            <a:r>
              <a:rPr lang="en-US" sz="2400" b="1" dirty="0" smtClean="0">
                <a:solidFill>
                  <a:schemeClr val="tx2"/>
                </a:solidFill>
                <a:latin typeface="Calibri" panose="020F0502020204030204" pitchFamily="34" charset="0"/>
              </a:rPr>
              <a:t>a contingency </a:t>
            </a:r>
            <a:r>
              <a:rPr lang="en-US" sz="2400" b="1" dirty="0">
                <a:solidFill>
                  <a:schemeClr val="tx2"/>
                </a:solidFill>
                <a:latin typeface="Calibri" panose="020F0502020204030204" pitchFamily="34" charset="0"/>
              </a:rPr>
              <a:t>funding plan that </a:t>
            </a:r>
            <a:r>
              <a:rPr lang="en-US" sz="2400" b="1" dirty="0" smtClean="0">
                <a:solidFill>
                  <a:schemeClr val="tx2"/>
                </a:solidFill>
                <a:latin typeface="Calibri" panose="020F0502020204030204" pitchFamily="34" charset="0"/>
              </a:rPr>
              <a:t>sets </a:t>
            </a:r>
            <a:r>
              <a:rPr lang="en-US" sz="2400" b="1" dirty="0">
                <a:solidFill>
                  <a:schemeClr val="tx2"/>
                </a:solidFill>
                <a:latin typeface="Calibri" panose="020F0502020204030204" pitchFamily="34" charset="0"/>
              </a:rPr>
              <a:t>out strategies for </a:t>
            </a:r>
            <a:r>
              <a:rPr lang="en-US" sz="2400" b="1" dirty="0" smtClean="0">
                <a:solidFill>
                  <a:schemeClr val="tx2"/>
                </a:solidFill>
                <a:latin typeface="Calibri" panose="020F0502020204030204" pitchFamily="34" charset="0"/>
              </a:rPr>
              <a:t>liquidity </a:t>
            </a:r>
            <a:r>
              <a:rPr lang="en-US" sz="2400" b="1" dirty="0">
                <a:solidFill>
                  <a:schemeClr val="tx2"/>
                </a:solidFill>
                <a:latin typeface="Calibri" panose="020F0502020204030204" pitchFamily="34" charset="0"/>
              </a:rPr>
              <a:t>shortfalls in </a:t>
            </a:r>
            <a:r>
              <a:rPr lang="en-US" sz="2400" b="1" dirty="0" smtClean="0">
                <a:solidFill>
                  <a:schemeClr val="tx2"/>
                </a:solidFill>
                <a:latin typeface="Calibri" panose="020F0502020204030204" pitchFamily="34" charset="0"/>
              </a:rPr>
              <a:t>emergency situations.</a:t>
            </a:r>
          </a:p>
          <a:p>
            <a:pPr marL="457200" indent="-457200">
              <a:spcAft>
                <a:spcPts val="600"/>
              </a:spcAft>
              <a:buFont typeface="Arial" panose="020B0604020202020204" pitchFamily="34" charset="0"/>
              <a:buChar char="•"/>
            </a:pPr>
            <a:r>
              <a:rPr lang="en-US" sz="2400" b="1" i="0" u="none" strike="noStrike" baseline="0" dirty="0" smtClean="0">
                <a:solidFill>
                  <a:schemeClr val="tx2"/>
                </a:solidFill>
                <a:latin typeface="Calibri" panose="020F0502020204030204" pitchFamily="34" charset="0"/>
              </a:rPr>
              <a:t>FICUs with assets &gt; $250 million must have access to a backup federal liquidity source for emergency situations.</a:t>
            </a:r>
            <a:endParaRPr lang="en-US" sz="2400" b="1" dirty="0">
              <a:solidFill>
                <a:schemeClr val="tx2"/>
              </a:solidFill>
              <a:latin typeface="Calibri" panose="020F0502020204030204" pitchFamily="34" charset="0"/>
              <a:sym typeface="Gill Sans Light"/>
            </a:endParaRPr>
          </a:p>
        </p:txBody>
      </p:sp>
    </p:spTree>
    <p:extLst>
      <p:ext uri="{BB962C8B-B14F-4D97-AF65-F5344CB8AC3E}">
        <p14:creationId xmlns:p14="http://schemas.microsoft.com/office/powerpoint/2010/main" val="332201108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15553"/>
          </a:xfrm>
          <a:prstGeom prst="rect">
            <a:avLst/>
          </a:prstGeom>
          <a:noFill/>
        </p:spPr>
        <p:txBody>
          <a:bodyPr wrap="square" lIns="91440" tIns="45720" rIns="91440" bIns="45720">
            <a:spAutoFit/>
          </a:bodyPr>
          <a:lstStyle/>
          <a:p>
            <a:r>
              <a:rPr lang="en-US" sz="34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NCUA – Interest Rate Derivatives</a:t>
            </a:r>
            <a:endParaRPr lang="en-US" sz="34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3/03/2014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81000" y="742950"/>
            <a:ext cx="8382000" cy="3847207"/>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2200" b="1" i="0" u="none" strike="noStrike" baseline="0" dirty="0" smtClean="0">
                <a:solidFill>
                  <a:schemeClr val="tx2"/>
                </a:solidFill>
                <a:latin typeface="Calibri" panose="020F0502020204030204" pitchFamily="34" charset="0"/>
              </a:rPr>
              <a:t>Ability for FCUs to invest in interest rate derivatives to mitigate interest rate risk.</a:t>
            </a:r>
          </a:p>
          <a:p>
            <a:pPr marL="914400" lvl="1" indent="-457200">
              <a:spcAft>
                <a:spcPts val="600"/>
              </a:spcAft>
              <a:buFont typeface="Arial" panose="020B0604020202020204" pitchFamily="34" charset="0"/>
              <a:buChar char="•"/>
            </a:pPr>
            <a:r>
              <a:rPr lang="en-US" sz="1700" dirty="0" smtClean="0">
                <a:solidFill>
                  <a:schemeClr val="tx2"/>
                </a:solidFill>
                <a:latin typeface="Calibri" panose="020F0502020204030204" pitchFamily="34" charset="0"/>
              </a:rPr>
              <a:t>Interest rate swaps, caps and floors, basis swaps, treasury futures</a:t>
            </a:r>
            <a:endParaRPr lang="en-US" sz="1700" i="0" u="none" strike="noStrike" baseline="0" dirty="0" smtClean="0">
              <a:solidFill>
                <a:schemeClr val="tx2"/>
              </a:solidFill>
              <a:latin typeface="Calibri" panose="020F0502020204030204" pitchFamily="34" charset="0"/>
            </a:endParaRPr>
          </a:p>
          <a:p>
            <a:pPr marL="457200" indent="-457200">
              <a:spcAft>
                <a:spcPts val="600"/>
              </a:spcAft>
              <a:buFont typeface="Arial" panose="020B0604020202020204" pitchFamily="34" charset="0"/>
              <a:buChar char="•"/>
            </a:pPr>
            <a:r>
              <a:rPr lang="en-US" sz="2200" b="1" dirty="0" smtClean="0">
                <a:solidFill>
                  <a:schemeClr val="tx2"/>
                </a:solidFill>
                <a:latin typeface="Calibri" panose="020F0502020204030204" pitchFamily="34" charset="0"/>
              </a:rPr>
              <a:t>No fees</a:t>
            </a:r>
          </a:p>
          <a:p>
            <a:pPr marL="457200" indent="-457200">
              <a:spcAft>
                <a:spcPts val="600"/>
              </a:spcAft>
              <a:buFont typeface="Arial" panose="020B0604020202020204" pitchFamily="34" charset="0"/>
              <a:buChar char="•"/>
            </a:pPr>
            <a:r>
              <a:rPr lang="en-US" sz="2200" b="1" dirty="0" smtClean="0">
                <a:solidFill>
                  <a:schemeClr val="tx2"/>
                </a:solidFill>
                <a:latin typeface="Calibri" panose="020F0502020204030204" pitchFamily="34" charset="0"/>
              </a:rPr>
              <a:t>Over $250MM, Camel 1, 2 or 3, Management component of 1 or 2.</a:t>
            </a:r>
          </a:p>
          <a:p>
            <a:pPr marL="457200" indent="-457200">
              <a:spcAft>
                <a:spcPts val="600"/>
              </a:spcAft>
              <a:buFont typeface="Arial" panose="020B0604020202020204" pitchFamily="34" charset="0"/>
              <a:buChar char="•"/>
            </a:pPr>
            <a:r>
              <a:rPr lang="en-US" sz="2200" b="1" i="0" u="none" strike="noStrike" baseline="0" dirty="0" smtClean="0">
                <a:solidFill>
                  <a:schemeClr val="tx2"/>
                </a:solidFill>
                <a:latin typeface="Calibri" panose="020F0502020204030204" pitchFamily="34" charset="0"/>
              </a:rPr>
              <a:t>Application is 2 stage process.</a:t>
            </a:r>
          </a:p>
          <a:p>
            <a:pPr marL="742950" lvl="1" indent="-285750">
              <a:buFont typeface="Arial" panose="020B0604020202020204" pitchFamily="34" charset="0"/>
              <a:buChar char="•"/>
            </a:pPr>
            <a:r>
              <a:rPr lang="en-US" sz="1700" dirty="0">
                <a:solidFill>
                  <a:schemeClr val="tx2"/>
                </a:solidFill>
                <a:latin typeface="Calibri" panose="020F0502020204030204" pitchFamily="34" charset="0"/>
              </a:rPr>
              <a:t>Stage 1: Present IRR mitigation plan using derivatives, controls and systems to implement derivatives program.</a:t>
            </a:r>
          </a:p>
          <a:p>
            <a:pPr marL="742950" lvl="1" indent="-285750">
              <a:buFont typeface="Arial" panose="020B0604020202020204" pitchFamily="34" charset="0"/>
              <a:buChar char="•"/>
            </a:pPr>
            <a:r>
              <a:rPr lang="en-US" sz="1700" dirty="0">
                <a:solidFill>
                  <a:schemeClr val="tx2"/>
                </a:solidFill>
                <a:latin typeface="Calibri" panose="020F0502020204030204" pitchFamily="34" charset="0"/>
              </a:rPr>
              <a:t>Stage 2: NCUA will evaluate CU on readiness based on personnel, controls and systems.  Full authority granted after 1 year under limited derivative authority</a:t>
            </a:r>
            <a:r>
              <a:rPr lang="en-US" sz="1700" dirty="0" smtClean="0">
                <a:solidFill>
                  <a:schemeClr val="tx2"/>
                </a:solidFill>
                <a:latin typeface="Calibri" panose="020F0502020204030204" pitchFamily="34" charset="0"/>
              </a:rPr>
              <a:t>.</a:t>
            </a:r>
            <a:endParaRPr lang="en-US" sz="1700" b="1" i="0" u="none" strike="noStrike" baseline="0" dirty="0" smtClean="0">
              <a:solidFill>
                <a:schemeClr val="tx2"/>
              </a:solidFill>
              <a:latin typeface="Calibri" panose="020F0502020204030204" pitchFamily="34" charset="0"/>
            </a:endParaRPr>
          </a:p>
          <a:p>
            <a:pPr marL="914400" lvl="1" indent="-457200">
              <a:spcAft>
                <a:spcPts val="600"/>
              </a:spcAft>
              <a:buFont typeface="Arial" panose="020B0604020202020204" pitchFamily="34" charset="0"/>
              <a:buChar char="•"/>
            </a:pPr>
            <a:endParaRPr lang="en-US" sz="2400" b="1" dirty="0">
              <a:solidFill>
                <a:schemeClr val="tx2"/>
              </a:solidFill>
              <a:sym typeface="Gill Sans Light"/>
            </a:endParaRPr>
          </a:p>
        </p:txBody>
      </p:sp>
    </p:spTree>
    <p:extLst>
      <p:ext uri="{BB962C8B-B14F-4D97-AF65-F5344CB8AC3E}">
        <p14:creationId xmlns:p14="http://schemas.microsoft.com/office/powerpoint/2010/main" val="321659461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 y="257223"/>
            <a:ext cx="8763000" cy="646331"/>
          </a:xfrm>
          <a:prstGeom prst="rect">
            <a:avLst/>
          </a:prstGeom>
          <a:noFill/>
        </p:spPr>
        <p:txBody>
          <a:bodyPr wrap="square" lIns="91440" tIns="45720" rIns="91440" bIns="45720">
            <a:spAutoFit/>
          </a:bodyPr>
          <a:lstStyle/>
          <a:p>
            <a:r>
              <a:rPr lang="en-US" sz="36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Ability to Repay</a:t>
            </a:r>
            <a:endParaRPr lang="en-US" sz="36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bwMode="auto">
          <a:xfrm>
            <a:off x="228600" y="990600"/>
            <a:ext cx="8458200" cy="4648200"/>
          </a:xfrm>
          <a:prstGeom prst="rect">
            <a:avLst/>
          </a:prstGeom>
          <a:noFill/>
          <a:ln>
            <a:noFill/>
          </a:ln>
        </p:spPr>
        <p:txBody>
          <a:bodyPr vert="horz" wrap="square" lIns="91429" tIns="45714" rIns="91429" bIns="45714"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Font typeface="Wingdings" pitchFamily="2" charset="2"/>
              <a:buChar char="§"/>
              <a:defRPr sz="26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200">
                <a:solidFill>
                  <a:schemeClr val="tx1"/>
                </a:solidFill>
                <a:latin typeface="+mn-lt"/>
                <a:ea typeface="MS PGothic" pitchFamily="34" charset="-128"/>
              </a:defRPr>
            </a:lvl2pPr>
            <a:lvl3pPr marL="1143000" indent="-228600" algn="l" rtl="0" eaLnBrk="1" fontAlgn="base" hangingPunct="1">
              <a:spcBef>
                <a:spcPct val="20000"/>
              </a:spcBef>
              <a:spcAft>
                <a:spcPct val="0"/>
              </a:spcAft>
              <a:buFont typeface="Wingdings" pitchFamily="2" charset="2"/>
              <a:buChar char="§"/>
              <a:defRPr>
                <a:solidFill>
                  <a:schemeClr val="tx1"/>
                </a:solidFill>
                <a:latin typeface="+mn-lt"/>
                <a:ea typeface="MS PGothic" pitchFamily="34" charset="-128"/>
              </a:defRPr>
            </a:lvl3pPr>
            <a:lvl4pPr marL="1600200" indent="-228600" algn="l" rtl="0" eaLnBrk="1" fontAlgn="base" hangingPunct="1">
              <a:spcBef>
                <a:spcPct val="20000"/>
              </a:spcBef>
              <a:spcAft>
                <a:spcPct val="0"/>
              </a:spcAft>
              <a:buChar char="–"/>
              <a:defRPr sz="1600">
                <a:solidFill>
                  <a:schemeClr val="tx1"/>
                </a:solidFill>
                <a:latin typeface="+mn-lt"/>
                <a:ea typeface="MS PGothic" pitchFamily="34" charset="-128"/>
              </a:defRPr>
            </a:lvl4pPr>
            <a:lvl5pPr marL="2057400" indent="-228600" algn="l" rtl="0" eaLnBrk="1" fontAlgn="base" hangingPunct="1">
              <a:spcBef>
                <a:spcPct val="20000"/>
              </a:spcBef>
              <a:spcAft>
                <a:spcPct val="0"/>
              </a:spcAft>
              <a:buFont typeface="Wingdings" pitchFamily="2" charset="2"/>
              <a:buChar char="§"/>
              <a:defRPr sz="1600">
                <a:solidFill>
                  <a:schemeClr val="tx1"/>
                </a:solidFill>
                <a:latin typeface="+mn-lt"/>
                <a:ea typeface="MS PGothic" pitchFamily="34" charset="-128"/>
              </a:defRPr>
            </a:lvl5pPr>
            <a:lvl6pPr marL="2749550" indent="-254000" algn="l" defTabSz="1019175" rtl="0" eaLnBrk="1" fontAlgn="base" hangingPunct="1">
              <a:spcBef>
                <a:spcPct val="20000"/>
              </a:spcBef>
              <a:spcAft>
                <a:spcPct val="0"/>
              </a:spcAft>
              <a:buChar char="»"/>
              <a:defRPr sz="2200">
                <a:solidFill>
                  <a:schemeClr val="tx1"/>
                </a:solidFill>
                <a:latin typeface="+mn-lt"/>
              </a:defRPr>
            </a:lvl6pPr>
            <a:lvl7pPr marL="3206750" indent="-254000" algn="l" defTabSz="1019175" rtl="0" eaLnBrk="1" fontAlgn="base" hangingPunct="1">
              <a:spcBef>
                <a:spcPct val="20000"/>
              </a:spcBef>
              <a:spcAft>
                <a:spcPct val="0"/>
              </a:spcAft>
              <a:buChar char="»"/>
              <a:defRPr sz="2200">
                <a:solidFill>
                  <a:schemeClr val="tx1"/>
                </a:solidFill>
                <a:latin typeface="+mn-lt"/>
              </a:defRPr>
            </a:lvl7pPr>
            <a:lvl8pPr marL="3663950" indent="-254000" algn="l" defTabSz="1019175" rtl="0" eaLnBrk="1" fontAlgn="base" hangingPunct="1">
              <a:spcBef>
                <a:spcPct val="20000"/>
              </a:spcBef>
              <a:spcAft>
                <a:spcPct val="0"/>
              </a:spcAft>
              <a:buChar char="»"/>
              <a:defRPr sz="2200">
                <a:solidFill>
                  <a:schemeClr val="tx1"/>
                </a:solidFill>
                <a:latin typeface="+mn-lt"/>
              </a:defRPr>
            </a:lvl8pPr>
            <a:lvl9pPr marL="4121150" indent="-254000" algn="l" defTabSz="1019175" rtl="0" eaLnBrk="1" fontAlgn="base" hangingPunct="1">
              <a:spcBef>
                <a:spcPct val="20000"/>
              </a:spcBef>
              <a:spcAft>
                <a:spcPct val="0"/>
              </a:spcAft>
              <a:buChar char="»"/>
              <a:defRPr sz="22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Wingdings" pitchFamily="2" charset="2"/>
              <a:buNone/>
              <a:tabLst/>
              <a:defRPr/>
            </a:pPr>
            <a:r>
              <a:rPr kumimoji="0" lang="en-US" sz="2000" b="1" i="0" u="none" strike="noStrike" kern="0" cap="none" spc="0" normalizeH="0" baseline="0" noProof="0" dirty="0" smtClean="0">
                <a:ln>
                  <a:noFill/>
                </a:ln>
                <a:solidFill>
                  <a:srgbClr val="000000"/>
                </a:solidFill>
                <a:effectLst/>
                <a:uLnTx/>
                <a:uFillTx/>
                <a:latin typeface="Calibri" panose="020F0502020204030204" pitchFamily="34" charset="0"/>
              </a:rPr>
              <a:t>Must establish a consumers ability to repay:</a:t>
            </a:r>
          </a:p>
          <a:p>
            <a:pPr marL="0" marR="0" lvl="0" indent="0" algn="l" defTabSz="914400" rtl="0" eaLnBrk="1" fontAlgn="base" latinLnBrk="0" hangingPunct="1">
              <a:lnSpc>
                <a:spcPct val="100000"/>
              </a:lnSpc>
              <a:spcBef>
                <a:spcPct val="20000"/>
              </a:spcBef>
              <a:spcAft>
                <a:spcPct val="0"/>
              </a:spcAft>
              <a:buClr>
                <a:srgbClr val="000000"/>
              </a:buClr>
              <a:buSzTx/>
              <a:buFont typeface="Wingdings" pitchFamily="2" charset="2"/>
              <a:buNone/>
              <a:tabLst/>
              <a:defRPr/>
            </a:pPr>
            <a:endParaRPr kumimoji="0" lang="en-US" sz="2000" b="1" i="0" u="none" strike="noStrike" kern="0" cap="none" spc="0" normalizeH="0" baseline="0" noProof="0" dirty="0" smtClean="0">
              <a:ln>
                <a:noFill/>
              </a:ln>
              <a:solidFill>
                <a:srgbClr val="000000"/>
              </a:solidFill>
              <a:effectLst/>
              <a:uLnTx/>
              <a:uFillTx/>
              <a:latin typeface="Calibri" panose="020F0502020204030204" pitchFamily="34" charset="0"/>
            </a:endParaRPr>
          </a:p>
          <a:p>
            <a:pPr marL="400050" lvl="1" indent="0">
              <a:buClr>
                <a:srgbClr val="000000"/>
              </a:buClr>
              <a:buFont typeface="Wingdings" pitchFamily="2" charset="2"/>
              <a:buNone/>
            </a:pPr>
            <a:r>
              <a:rPr kumimoji="0" lang="en-US" sz="2000" b="1" i="0" u="none" strike="noStrike" kern="0" cap="none" spc="0" normalizeH="0" baseline="0" noProof="0" dirty="0" smtClean="0">
                <a:ln>
                  <a:noFill/>
                </a:ln>
                <a:solidFill>
                  <a:srgbClr val="000000"/>
                </a:solidFill>
                <a:effectLst/>
                <a:uLnTx/>
                <a:uFillTx/>
                <a:latin typeface="Calibri" panose="020F0502020204030204" pitchFamily="34" charset="0"/>
              </a:rPr>
              <a:t>There are qualified mortgage standards that if</a:t>
            </a:r>
            <a:r>
              <a:rPr kumimoji="0" lang="en-US" sz="2000" b="1" i="0" u="none" strike="noStrike" kern="0" cap="none" spc="0" normalizeH="0" noProof="0" dirty="0" smtClean="0">
                <a:ln>
                  <a:noFill/>
                </a:ln>
                <a:solidFill>
                  <a:srgbClr val="000000"/>
                </a:solidFill>
                <a:effectLst/>
                <a:uLnTx/>
                <a:uFillTx/>
                <a:latin typeface="Calibri" panose="020F0502020204030204" pitchFamily="34" charset="0"/>
              </a:rPr>
              <a:t> met provide the presumption that the credit union has established the ability to repay.</a:t>
            </a:r>
          </a:p>
          <a:p>
            <a:pPr marL="400050" lvl="1" indent="0">
              <a:buClr>
                <a:srgbClr val="000000"/>
              </a:buClr>
              <a:buFont typeface="Wingdings" pitchFamily="2" charset="2"/>
              <a:buNone/>
            </a:pPr>
            <a:endParaRPr kumimoji="0" lang="en-US" sz="2000" b="1" i="0" u="none" strike="noStrike" kern="0" cap="none" spc="0" normalizeH="0" noProof="0" dirty="0" smtClean="0">
              <a:ln>
                <a:noFill/>
              </a:ln>
              <a:solidFill>
                <a:srgbClr val="000000"/>
              </a:solidFill>
              <a:effectLst/>
              <a:uLnTx/>
              <a:uFillTx/>
              <a:latin typeface="Calibri" panose="020F0502020204030204" pitchFamily="34" charset="0"/>
            </a:endParaRPr>
          </a:p>
          <a:p>
            <a:pPr marL="914400" lvl="1" indent="-171450">
              <a:buClr>
                <a:srgbClr val="000000"/>
              </a:buClr>
              <a:buFont typeface="Arial" panose="020B0604020202020204" pitchFamily="34" charset="0"/>
              <a:buChar char="•"/>
              <a:tabLst>
                <a:tab pos="1028700" algn="l"/>
              </a:tabLst>
            </a:pPr>
            <a:r>
              <a:rPr lang="en-US" sz="2000" b="1" kern="0" baseline="0" dirty="0">
                <a:solidFill>
                  <a:srgbClr val="000000"/>
                </a:solidFill>
                <a:latin typeface="Calibri" panose="020F0502020204030204" pitchFamily="34" charset="0"/>
              </a:rPr>
              <a:t>	</a:t>
            </a:r>
            <a:r>
              <a:rPr lang="en-US" sz="2000" b="1" kern="0" baseline="0" dirty="0" smtClean="0">
                <a:solidFill>
                  <a:srgbClr val="000000"/>
                </a:solidFill>
                <a:latin typeface="Calibri" panose="020F0502020204030204" pitchFamily="34" charset="0"/>
              </a:rPr>
              <a:t>Review the eight underwriting factors.</a:t>
            </a:r>
          </a:p>
          <a:p>
            <a:pPr marL="400050" lvl="1" indent="0">
              <a:buClr>
                <a:srgbClr val="000000"/>
              </a:buClr>
              <a:buFont typeface="Wingdings" pitchFamily="2" charset="2"/>
              <a:buNone/>
            </a:pPr>
            <a:endParaRPr kumimoji="0" lang="en-US" sz="2000" b="1" i="1" u="none" strike="noStrike" kern="0" cap="none" spc="0" normalizeH="0" noProof="0" dirty="0">
              <a:ln>
                <a:noFill/>
              </a:ln>
              <a:solidFill>
                <a:srgbClr val="000000"/>
              </a:solidFill>
              <a:effectLst/>
              <a:uLnTx/>
              <a:uFillTx/>
              <a:latin typeface="Calibri" panose="020F0502020204030204" pitchFamily="34" charset="0"/>
            </a:endParaRPr>
          </a:p>
          <a:p>
            <a:pPr marL="400050" lvl="1" indent="0">
              <a:buClr>
                <a:srgbClr val="000000"/>
              </a:buClr>
              <a:buFont typeface="Wingdings" pitchFamily="2" charset="2"/>
              <a:buNone/>
            </a:pPr>
            <a:r>
              <a:rPr lang="en-US" sz="2000" b="1" i="1" kern="0" dirty="0" smtClean="0">
                <a:solidFill>
                  <a:srgbClr val="000000"/>
                </a:solidFill>
                <a:latin typeface="Calibri" panose="020F0502020204030204" pitchFamily="34" charset="0"/>
              </a:rPr>
              <a:t>This </a:t>
            </a:r>
            <a:r>
              <a:rPr lang="en-US" sz="2000" b="1" i="1" kern="0" dirty="0">
                <a:solidFill>
                  <a:srgbClr val="000000"/>
                </a:solidFill>
                <a:latin typeface="Calibri" panose="020F0502020204030204" pitchFamily="34" charset="0"/>
              </a:rPr>
              <a:t>rule covers </a:t>
            </a:r>
            <a:r>
              <a:rPr lang="en-US" sz="2000" b="1" i="1" kern="0" dirty="0" smtClean="0">
                <a:solidFill>
                  <a:srgbClr val="000000"/>
                </a:solidFill>
                <a:latin typeface="Calibri" panose="020F0502020204030204" pitchFamily="34" charset="0"/>
              </a:rPr>
              <a:t>all closed-end </a:t>
            </a:r>
            <a:r>
              <a:rPr lang="en-US" sz="2000" b="1" i="1" kern="0" dirty="0">
                <a:solidFill>
                  <a:srgbClr val="000000"/>
                </a:solidFill>
                <a:latin typeface="Calibri" panose="020F0502020204030204" pitchFamily="34" charset="0"/>
              </a:rPr>
              <a:t>loans secured by a dwelling – first or second lien and not limited to primary residence. </a:t>
            </a:r>
            <a:endParaRPr kumimoji="0" lang="en-US" sz="2000" b="1" i="1" u="none" strike="noStrike" kern="0" cap="none" spc="0" normalizeH="0" baseline="0" noProof="0" dirty="0" smtClean="0">
              <a:ln>
                <a:noFill/>
              </a:ln>
              <a:solidFill>
                <a:srgbClr val="000000"/>
              </a:solidFill>
              <a:effectLst/>
              <a:uLnTx/>
              <a:uFillTx/>
              <a:latin typeface="Calibri" panose="020F0502020204030204" pitchFamily="34" charset="0"/>
            </a:endParaRPr>
          </a:p>
          <a:p>
            <a:pPr marL="342900" marR="0" lvl="0" indent="-342900" algn="l" defTabSz="914400" rtl="0" eaLnBrk="1" fontAlgn="base" latinLnBrk="0" hangingPunct="1">
              <a:lnSpc>
                <a:spcPct val="90000"/>
              </a:lnSpc>
              <a:spcBef>
                <a:spcPct val="20000"/>
              </a:spcBef>
              <a:spcAft>
                <a:spcPct val="0"/>
              </a:spcAft>
              <a:buClr>
                <a:srgbClr val="000000"/>
              </a:buClr>
              <a:buSzTx/>
              <a:buFont typeface="Wingdings" pitchFamily="2" charset="2"/>
              <a:buChar char="§"/>
              <a:tabLst/>
              <a:defRPr/>
            </a:pPr>
            <a:endParaRPr kumimoji="0" lang="en-US" sz="2600" b="1" i="0" u="none" strike="noStrike" kern="0" cap="none" spc="0" normalizeH="0" baseline="0" noProof="0" dirty="0">
              <a:ln>
                <a:noFill/>
              </a:ln>
              <a:solidFill>
                <a:srgbClr val="000000"/>
              </a:solidFill>
              <a:effectLst/>
              <a:uLnTx/>
              <a:uFillTx/>
              <a:latin typeface="Arial"/>
              <a:ea typeface="MS PGothic" pitchFamily="34" charset="-128"/>
            </a:endParaRPr>
          </a:p>
        </p:txBody>
      </p:sp>
    </p:spTree>
    <p:extLst>
      <p:ext uri="{BB962C8B-B14F-4D97-AF65-F5344CB8AC3E}">
        <p14:creationId xmlns:p14="http://schemas.microsoft.com/office/powerpoint/2010/main" val="351363634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 y="257223"/>
            <a:ext cx="8763000" cy="646331"/>
          </a:xfrm>
          <a:prstGeom prst="rect">
            <a:avLst/>
          </a:prstGeom>
          <a:noFill/>
        </p:spPr>
        <p:txBody>
          <a:bodyPr wrap="square" lIns="91440" tIns="45720" rIns="91440" bIns="45720">
            <a:spAutoFit/>
          </a:bodyPr>
          <a:lstStyle/>
          <a:p>
            <a:r>
              <a:rPr lang="en-US" sz="36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Loan Originator Compensation</a:t>
            </a:r>
            <a:endParaRPr lang="en-US" sz="36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2"/>
          <p:cNvSpPr txBox="1">
            <a:spLocks/>
          </p:cNvSpPr>
          <p:nvPr/>
        </p:nvSpPr>
        <p:spPr bwMode="auto">
          <a:xfrm>
            <a:off x="152400" y="1200150"/>
            <a:ext cx="8839200" cy="4724400"/>
          </a:xfrm>
          <a:prstGeom prst="rect">
            <a:avLst/>
          </a:prstGeom>
          <a:noFill/>
          <a:ln>
            <a:noFill/>
          </a:ln>
        </p:spPr>
        <p:txBody>
          <a:bodyPr vert="horz" wrap="square" lIns="91429" tIns="45714" rIns="91429" bIns="45714"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Font typeface="Wingdings" pitchFamily="2" charset="2"/>
              <a:buChar char="§"/>
              <a:defRPr sz="26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200">
                <a:solidFill>
                  <a:schemeClr val="tx1"/>
                </a:solidFill>
                <a:latin typeface="+mn-lt"/>
                <a:ea typeface="MS PGothic" pitchFamily="34" charset="-128"/>
              </a:defRPr>
            </a:lvl2pPr>
            <a:lvl3pPr marL="1143000" indent="-228600" algn="l" rtl="0" eaLnBrk="1" fontAlgn="base" hangingPunct="1">
              <a:spcBef>
                <a:spcPct val="20000"/>
              </a:spcBef>
              <a:spcAft>
                <a:spcPct val="0"/>
              </a:spcAft>
              <a:buFont typeface="Wingdings" pitchFamily="2" charset="2"/>
              <a:buChar char="§"/>
              <a:defRPr>
                <a:solidFill>
                  <a:schemeClr val="tx1"/>
                </a:solidFill>
                <a:latin typeface="+mn-lt"/>
                <a:ea typeface="MS PGothic" pitchFamily="34" charset="-128"/>
              </a:defRPr>
            </a:lvl3pPr>
            <a:lvl4pPr marL="1600200" indent="-228600" algn="l" rtl="0" eaLnBrk="1" fontAlgn="base" hangingPunct="1">
              <a:spcBef>
                <a:spcPct val="20000"/>
              </a:spcBef>
              <a:spcAft>
                <a:spcPct val="0"/>
              </a:spcAft>
              <a:buChar char="–"/>
              <a:defRPr sz="1600">
                <a:solidFill>
                  <a:schemeClr val="tx1"/>
                </a:solidFill>
                <a:latin typeface="+mn-lt"/>
                <a:ea typeface="MS PGothic" pitchFamily="34" charset="-128"/>
              </a:defRPr>
            </a:lvl4pPr>
            <a:lvl5pPr marL="2057400" indent="-228600" algn="l" rtl="0" eaLnBrk="1" fontAlgn="base" hangingPunct="1">
              <a:spcBef>
                <a:spcPct val="20000"/>
              </a:spcBef>
              <a:spcAft>
                <a:spcPct val="0"/>
              </a:spcAft>
              <a:buFont typeface="Wingdings" pitchFamily="2" charset="2"/>
              <a:buChar char="§"/>
              <a:defRPr sz="1600">
                <a:solidFill>
                  <a:schemeClr val="tx1"/>
                </a:solidFill>
                <a:latin typeface="+mn-lt"/>
                <a:ea typeface="MS PGothic" pitchFamily="34" charset="-128"/>
              </a:defRPr>
            </a:lvl5pPr>
            <a:lvl6pPr marL="2749550" indent="-254000" algn="l" defTabSz="1019175" rtl="0" eaLnBrk="1" fontAlgn="base" hangingPunct="1">
              <a:spcBef>
                <a:spcPct val="20000"/>
              </a:spcBef>
              <a:spcAft>
                <a:spcPct val="0"/>
              </a:spcAft>
              <a:buChar char="»"/>
              <a:defRPr sz="2200">
                <a:solidFill>
                  <a:schemeClr val="tx1"/>
                </a:solidFill>
                <a:latin typeface="+mn-lt"/>
              </a:defRPr>
            </a:lvl6pPr>
            <a:lvl7pPr marL="3206750" indent="-254000" algn="l" defTabSz="1019175" rtl="0" eaLnBrk="1" fontAlgn="base" hangingPunct="1">
              <a:spcBef>
                <a:spcPct val="20000"/>
              </a:spcBef>
              <a:spcAft>
                <a:spcPct val="0"/>
              </a:spcAft>
              <a:buChar char="»"/>
              <a:defRPr sz="2200">
                <a:solidFill>
                  <a:schemeClr val="tx1"/>
                </a:solidFill>
                <a:latin typeface="+mn-lt"/>
              </a:defRPr>
            </a:lvl7pPr>
            <a:lvl8pPr marL="3663950" indent="-254000" algn="l" defTabSz="1019175" rtl="0" eaLnBrk="1" fontAlgn="base" hangingPunct="1">
              <a:spcBef>
                <a:spcPct val="20000"/>
              </a:spcBef>
              <a:spcAft>
                <a:spcPct val="0"/>
              </a:spcAft>
              <a:buChar char="»"/>
              <a:defRPr sz="2200">
                <a:solidFill>
                  <a:schemeClr val="tx1"/>
                </a:solidFill>
                <a:latin typeface="+mn-lt"/>
              </a:defRPr>
            </a:lvl8pPr>
            <a:lvl9pPr marL="4121150" indent="-254000" algn="l" defTabSz="1019175" rtl="0" eaLnBrk="1" fontAlgn="base" hangingPunct="1">
              <a:spcBef>
                <a:spcPct val="20000"/>
              </a:spcBef>
              <a:spcAft>
                <a:spcPct val="0"/>
              </a:spcAft>
              <a:buChar char="»"/>
              <a:defRPr sz="2200">
                <a:solidFill>
                  <a:schemeClr val="tx1"/>
                </a:solidFill>
                <a:latin typeface="+mn-lt"/>
              </a:defRPr>
            </a:lvl9pPr>
          </a:lstStyle>
          <a:p>
            <a:pPr marL="742950" marR="0" lvl="1" indent="-285750" algn="l" defTabSz="914400" rtl="0" eaLnBrk="1" fontAlgn="base" latinLnBrk="0" hangingPunct="1">
              <a:lnSpc>
                <a:spcPct val="100000"/>
              </a:lnSpc>
              <a:spcBef>
                <a:spcPct val="20000"/>
              </a:spcBef>
              <a:spcAft>
                <a:spcPct val="0"/>
              </a:spcAft>
              <a:buClr>
                <a:srgbClr val="000000"/>
              </a:buClr>
              <a:buSzTx/>
              <a:buFont typeface="Arial" panose="020B0604020202020204" pitchFamily="34" charset="0"/>
              <a:buChar char="•"/>
              <a:tabLst/>
              <a:defRPr/>
            </a:pPr>
            <a:r>
              <a:rPr kumimoji="0" lang="en-US" sz="2600" b="1" i="0" u="none" strike="noStrike" kern="0" cap="none" spc="0" normalizeH="0" baseline="0" noProof="0" dirty="0" smtClean="0">
                <a:ln>
                  <a:noFill/>
                </a:ln>
                <a:solidFill>
                  <a:srgbClr val="000000"/>
                </a:solidFill>
                <a:effectLst/>
                <a:uLnTx/>
                <a:uFillTx/>
                <a:latin typeface="Calibri"/>
              </a:rPr>
              <a:t>MLO cannot receive compensation on any of the mortgage loans’ terms or conditions.</a:t>
            </a:r>
          </a:p>
          <a:p>
            <a:pPr marL="742950" marR="0" lvl="1" indent="-285750" algn="l" defTabSz="914400" rtl="0" eaLnBrk="1" fontAlgn="base" latinLnBrk="0" hangingPunct="1">
              <a:lnSpc>
                <a:spcPct val="100000"/>
              </a:lnSpc>
              <a:spcBef>
                <a:spcPct val="20000"/>
              </a:spcBef>
              <a:spcAft>
                <a:spcPct val="0"/>
              </a:spcAft>
              <a:buClr>
                <a:srgbClr val="000000"/>
              </a:buClr>
              <a:buSzTx/>
              <a:buFont typeface="Arial" panose="020B0604020202020204" pitchFamily="34" charset="0"/>
              <a:buChar char="•"/>
              <a:tabLst/>
              <a:defRPr/>
            </a:pPr>
            <a:endParaRPr kumimoji="0" lang="en-US" sz="2600" b="1" i="0" u="none" strike="noStrike" kern="0" cap="none" spc="0" normalizeH="0" baseline="0" noProof="0" dirty="0" smtClean="0">
              <a:ln>
                <a:noFill/>
              </a:ln>
              <a:solidFill>
                <a:srgbClr val="000000"/>
              </a:solidFill>
              <a:effectLst/>
              <a:uLnTx/>
              <a:uFillTx/>
              <a:latin typeface="Calibri"/>
            </a:endParaRPr>
          </a:p>
          <a:p>
            <a:pPr marL="742950" marR="0" lvl="1" indent="-285750" algn="l" defTabSz="914400" rtl="0" eaLnBrk="1" fontAlgn="base" latinLnBrk="0" hangingPunct="1">
              <a:lnSpc>
                <a:spcPct val="100000"/>
              </a:lnSpc>
              <a:spcBef>
                <a:spcPct val="20000"/>
              </a:spcBef>
              <a:spcAft>
                <a:spcPct val="0"/>
              </a:spcAft>
              <a:buClr>
                <a:srgbClr val="000000"/>
              </a:buClr>
              <a:buSzTx/>
              <a:buFont typeface="Arial" panose="020B0604020202020204" pitchFamily="34" charset="0"/>
              <a:buChar char="•"/>
              <a:tabLst/>
              <a:defRPr/>
            </a:pPr>
            <a:r>
              <a:rPr kumimoji="0" lang="en-US" sz="2600" b="1" i="0" u="none" strike="noStrike" kern="0" cap="none" spc="0" normalizeH="0" baseline="0" noProof="0" dirty="0" smtClean="0">
                <a:ln>
                  <a:noFill/>
                </a:ln>
                <a:solidFill>
                  <a:srgbClr val="000000"/>
                </a:solidFill>
                <a:effectLst/>
                <a:uLnTx/>
                <a:uFillTx/>
                <a:latin typeface="Calibri"/>
              </a:rPr>
              <a:t>No Dual Compensation</a:t>
            </a:r>
          </a:p>
          <a:p>
            <a:pPr marL="742950" marR="0" lvl="1" indent="-285750" algn="l" defTabSz="914400" rtl="0" eaLnBrk="1" fontAlgn="base" latinLnBrk="0" hangingPunct="1">
              <a:lnSpc>
                <a:spcPct val="100000"/>
              </a:lnSpc>
              <a:spcBef>
                <a:spcPct val="20000"/>
              </a:spcBef>
              <a:spcAft>
                <a:spcPct val="0"/>
              </a:spcAft>
              <a:buClr>
                <a:srgbClr val="000000"/>
              </a:buClr>
              <a:buSzTx/>
              <a:buFont typeface="Arial" panose="020B0604020202020204" pitchFamily="34" charset="0"/>
              <a:buChar char="•"/>
              <a:tabLst/>
              <a:defRPr/>
            </a:pPr>
            <a:endParaRPr lang="en-US" sz="2600" b="1" kern="0" dirty="0">
              <a:solidFill>
                <a:srgbClr val="000000"/>
              </a:solidFill>
              <a:latin typeface="Calibri"/>
            </a:endParaRPr>
          </a:p>
          <a:p>
            <a:pPr marL="742950" marR="0" lvl="1" indent="-285750" algn="l" defTabSz="914400" rtl="0" eaLnBrk="1" fontAlgn="base" latinLnBrk="0" hangingPunct="1">
              <a:lnSpc>
                <a:spcPct val="100000"/>
              </a:lnSpc>
              <a:spcBef>
                <a:spcPct val="20000"/>
              </a:spcBef>
              <a:spcAft>
                <a:spcPct val="0"/>
              </a:spcAft>
              <a:buClr>
                <a:srgbClr val="000000"/>
              </a:buClr>
              <a:buSzTx/>
              <a:buFont typeface="Arial" panose="020B0604020202020204" pitchFamily="34" charset="0"/>
              <a:buChar char="•"/>
              <a:tabLst/>
              <a:defRPr/>
            </a:pPr>
            <a:r>
              <a:rPr kumimoji="0" lang="en-US" sz="2600" b="1" i="0" u="none" strike="noStrike" kern="0" cap="none" spc="0" normalizeH="0" baseline="0" noProof="0" dirty="0" smtClean="0">
                <a:ln>
                  <a:noFill/>
                </a:ln>
                <a:solidFill>
                  <a:srgbClr val="000000"/>
                </a:solidFill>
                <a:effectLst/>
                <a:uLnTx/>
                <a:uFillTx/>
                <a:latin typeface="Calibri"/>
              </a:rPr>
              <a:t>New SAFE Act provisions must be instituted.</a:t>
            </a:r>
            <a:endParaRPr kumimoji="0" lang="en-US" sz="2600" b="1"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13016447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Title &amp; Bullets">
  <a:themeElements>
    <a:clrScheme name="">
      <a:dk1>
        <a:srgbClr val="414141"/>
      </a:dk1>
      <a:lt1>
        <a:srgbClr val="FFFFFF"/>
      </a:lt1>
      <a:dk2>
        <a:srgbClr val="000000"/>
      </a:dk2>
      <a:lt2>
        <a:srgbClr val="000000"/>
      </a:lt2>
      <a:accent1>
        <a:srgbClr val="6C7472"/>
      </a:accent1>
      <a:accent2>
        <a:srgbClr val="333399"/>
      </a:accent2>
      <a:accent3>
        <a:srgbClr val="FFFFFF"/>
      </a:accent3>
      <a:accent4>
        <a:srgbClr val="363636"/>
      </a:accent4>
      <a:accent5>
        <a:srgbClr val="BABCBC"/>
      </a:accent5>
      <a:accent6>
        <a:srgbClr val="2D2D8A"/>
      </a:accent6>
      <a:hlink>
        <a:srgbClr val="009999"/>
      </a:hlink>
      <a:folHlink>
        <a:srgbClr val="99CC00"/>
      </a:folHlink>
    </a:clrScheme>
    <a:fontScheme name="Title &amp; Bullets">
      <a:majorFont>
        <a:latin typeface="Gill Sans Light"/>
        <a:ea typeface="ヒラギノ角ゴ ProN W3"/>
        <a:cs typeface=""/>
      </a:majorFont>
      <a:minorFont>
        <a:latin typeface="Gill Sans Light"/>
        <a:ea typeface="ヒラギノ角ゴ ProN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414141"/>
            </a:solidFill>
            <a:effectLst/>
            <a:latin typeface="Gill Sans Light" charset="0"/>
            <a:ea typeface="ヒラギノ角ゴ ProN W3" charset="-128"/>
            <a:sym typeface="Gill Sans Light" charset="0"/>
          </a:defRPr>
        </a:defPPr>
      </a:lstStyle>
    </a:spDef>
    <a:ln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414141"/>
            </a:solidFill>
            <a:effectLst/>
            <a:latin typeface="Gill Sans Light" charset="0"/>
            <a:ea typeface="ヒラギノ角ゴ ProN W3" charset="-128"/>
            <a:sym typeface="Gill Sans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6909</TotalTime>
  <Pages>0</Pages>
  <Words>1356</Words>
  <Characters>0</Characters>
  <Application>Microsoft Macintosh PowerPoint</Application>
  <PresentationFormat>On-screen Show (16:9)</PresentationFormat>
  <Lines>0</Lines>
  <Paragraphs>161</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Title &amp; Bullets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Infosys</dc:creator>
  <cp:lastModifiedBy>Kristi Chesney</cp:lastModifiedBy>
  <cp:revision>319</cp:revision>
  <cp:lastPrinted>2014-12-15T16:01:17Z</cp:lastPrinted>
  <dcterms:modified xsi:type="dcterms:W3CDTF">2014-12-30T17:06:45Z</dcterms:modified>
</cp:coreProperties>
</file>